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theme/themeOverride4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2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9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embeddedFontLs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F00"/>
    <a:srgbClr val="083643"/>
    <a:srgbClr val="B8ECD7"/>
    <a:srgbClr val="476C5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590" autoAdjust="0"/>
  </p:normalViewPr>
  <p:slideViewPr>
    <p:cSldViewPr>
      <p:cViewPr varScale="1">
        <p:scale>
          <a:sx n="66" d="100"/>
          <a:sy n="66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O&#268;%20-%20CNC\Prezentace\Zdroje\grafy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O&#268;%20-%20CNC\Prezentace\Zdroje\grafy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O&#268;%20-%20CNC\Prezentace\Zdroje\grafy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O&#268;%20-%20CNC\Prezentace\Zdroje\grafy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nza\Documents\SO&#268;%20-%20CNC\Prezentace\Zdroje\grafy.xlsx" TargetMode="External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6882406019927337"/>
          <c:y val="6.7731426306168074E-2"/>
          <c:w val="0.78791878009113858"/>
          <c:h val="0.76709409738787482"/>
        </c:manualLayout>
      </c:layout>
      <c:scatterChart>
        <c:scatterStyle val="smoothMarker"/>
        <c:ser>
          <c:idx val="0"/>
          <c:order val="0"/>
          <c:spPr>
            <a:ln w="63500">
              <a:solidFill>
                <a:srgbClr val="083643"/>
              </a:solidFill>
            </a:ln>
          </c:spPr>
          <c:marker>
            <c:symbol val="none"/>
          </c:marker>
          <c:xVal>
            <c:numRef>
              <c:f>[grafy.xlsx]Úskalí!$A$1:$A$33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1.7000000000000008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[grafy.xlsx]Úskalí!$B$1:$B$33</c:f>
              <c:numCache>
                <c:formatCode>Vęeobecný</c:formatCode>
                <c:ptCount val="33"/>
                <c:pt idx="0">
                  <c:v>0</c:v>
                </c:pt>
                <c:pt idx="1">
                  <c:v>4.9958347219741933E-3</c:v>
                </c:pt>
                <c:pt idx="2">
                  <c:v>1.9933422158758405E-2</c:v>
                </c:pt>
                <c:pt idx="3">
                  <c:v>4.4663510874394075E-2</c:v>
                </c:pt>
                <c:pt idx="4">
                  <c:v>7.8939005997114897E-2</c:v>
                </c:pt>
                <c:pt idx="5">
                  <c:v>0.12241743810962694</c:v>
                </c:pt>
                <c:pt idx="6">
                  <c:v>0.17466438509032245</c:v>
                </c:pt>
                <c:pt idx="7">
                  <c:v>0.23515781271551137</c:v>
                </c:pt>
                <c:pt idx="8">
                  <c:v>0.30329329065283461</c:v>
                </c:pt>
                <c:pt idx="9">
                  <c:v>0.37839003172933627</c:v>
                </c:pt>
                <c:pt idx="10">
                  <c:v>0.45969769413186035</c:v>
                </c:pt>
                <c:pt idx="11">
                  <c:v>0.54640387857442274</c:v>
                </c:pt>
                <c:pt idx="12">
                  <c:v>0.63764224552332804</c:v>
                </c:pt>
                <c:pt idx="13">
                  <c:v>0.7325011713754126</c:v>
                </c:pt>
                <c:pt idx="14">
                  <c:v>0.83003285709975894</c:v>
                </c:pt>
                <c:pt idx="15">
                  <c:v>0.92926279833229553</c:v>
                </c:pt>
                <c:pt idx="16">
                  <c:v>1.0291995223012889</c:v>
                </c:pt>
                <c:pt idx="17">
                  <c:v>1.1288444942955247</c:v>
                </c:pt>
                <c:pt idx="18">
                  <c:v>1.2272020946930871</c:v>
                </c:pt>
                <c:pt idx="19">
                  <c:v>1.3232895668635074</c:v>
                </c:pt>
                <c:pt idx="20">
                  <c:v>1.4161468365471424</c:v>
                </c:pt>
                <c:pt idx="21">
                  <c:v>1.504846104599858</c:v>
                </c:pt>
                <c:pt idx="22">
                  <c:v>1.5885011172553458</c:v>
                </c:pt>
                <c:pt idx="23">
                  <c:v>1.6662760212798269</c:v>
                </c:pt>
                <c:pt idx="24">
                  <c:v>1.737393715541244</c:v>
                </c:pt>
                <c:pt idx="25">
                  <c:v>1.8011436155469336</c:v>
                </c:pt>
                <c:pt idx="26">
                  <c:v>1.8568887533689473</c:v>
                </c:pt>
                <c:pt idx="27">
                  <c:v>1.9040721420170619</c:v>
                </c:pt>
                <c:pt idx="28">
                  <c:v>1.9422223406686578</c:v>
                </c:pt>
                <c:pt idx="29">
                  <c:v>1.9709581651495924</c:v>
                </c:pt>
                <c:pt idx="30">
                  <c:v>1.9899924966004443</c:v>
                </c:pt>
                <c:pt idx="31">
                  <c:v>1.9991351502732799</c:v>
                </c:pt>
                <c:pt idx="32">
                  <c:v>2</c:v>
                </c:pt>
              </c:numCache>
            </c:numRef>
          </c:yVal>
          <c:smooth val="1"/>
        </c:ser>
        <c:ser>
          <c:idx val="1"/>
          <c:order val="1"/>
          <c:spPr>
            <a:ln w="38100">
              <a:solidFill>
                <a:srgbClr val="083643"/>
              </a:solidFill>
              <a:prstDash val="sysDash"/>
            </a:ln>
          </c:spPr>
          <c:marker>
            <c:symbol val="none"/>
          </c:marker>
          <c:xVal>
            <c:numRef>
              <c:f>[grafy.xlsx]Úskalí!$A$1:$A$33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1.7000000000000008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[grafy.xlsx]Úskalí!$E$1:$E$33</c:f>
              <c:numCache>
                <c:formatCode>Vęeobecný</c:formatCode>
                <c:ptCount val="33"/>
                <c:pt idx="0">
                  <c:v>0</c:v>
                </c:pt>
                <c:pt idx="1">
                  <c:v>6.3661977236758191E-2</c:v>
                </c:pt>
                <c:pt idx="2">
                  <c:v>0.12732395447351585</c:v>
                </c:pt>
                <c:pt idx="3">
                  <c:v>0.19098593171027486</c:v>
                </c:pt>
                <c:pt idx="4">
                  <c:v>0.25464790894703254</c:v>
                </c:pt>
                <c:pt idx="5">
                  <c:v>0.31830988618379152</c:v>
                </c:pt>
                <c:pt idx="6">
                  <c:v>0.38197186342055023</c:v>
                </c:pt>
                <c:pt idx="7">
                  <c:v>0.44563384065730643</c:v>
                </c:pt>
                <c:pt idx="8">
                  <c:v>0.50929581789406564</c:v>
                </c:pt>
                <c:pt idx="9">
                  <c:v>0.57295779513082323</c:v>
                </c:pt>
                <c:pt idx="10">
                  <c:v>0.6366197723675846</c:v>
                </c:pt>
                <c:pt idx="11">
                  <c:v>0.70028174960433953</c:v>
                </c:pt>
                <c:pt idx="12">
                  <c:v>0.76394372684109912</c:v>
                </c:pt>
                <c:pt idx="13">
                  <c:v>0.82760570407785583</c:v>
                </c:pt>
                <c:pt idx="14">
                  <c:v>0.89126768131461287</c:v>
                </c:pt>
                <c:pt idx="15">
                  <c:v>0.95492965855137502</c:v>
                </c:pt>
                <c:pt idx="16">
                  <c:v>1.0185916357881275</c:v>
                </c:pt>
                <c:pt idx="17">
                  <c:v>1.0822536130248879</c:v>
                </c:pt>
                <c:pt idx="18">
                  <c:v>1.1459155902616465</c:v>
                </c:pt>
                <c:pt idx="19">
                  <c:v>1.2095775674984046</c:v>
                </c:pt>
                <c:pt idx="20">
                  <c:v>1.2732395447351628</c:v>
                </c:pt>
                <c:pt idx="21">
                  <c:v>1.3369015219719245</c:v>
                </c:pt>
                <c:pt idx="22">
                  <c:v>1.4005634992086764</c:v>
                </c:pt>
                <c:pt idx="23">
                  <c:v>1.464225476445437</c:v>
                </c:pt>
                <c:pt idx="24">
                  <c:v>1.5278874536821938</c:v>
                </c:pt>
                <c:pt idx="25">
                  <c:v>1.5915494309189535</c:v>
                </c:pt>
                <c:pt idx="26">
                  <c:v>1.6552114081557121</c:v>
                </c:pt>
                <c:pt idx="27">
                  <c:v>1.7188733853924674</c:v>
                </c:pt>
                <c:pt idx="28">
                  <c:v>1.7825353626292286</c:v>
                </c:pt>
                <c:pt idx="29">
                  <c:v>1.8461973398659861</c:v>
                </c:pt>
                <c:pt idx="30">
                  <c:v>1.9098593171027427</c:v>
                </c:pt>
                <c:pt idx="31">
                  <c:v>1.9735212943394984</c:v>
                </c:pt>
                <c:pt idx="32">
                  <c:v>2</c:v>
                </c:pt>
              </c:numCache>
            </c:numRef>
          </c:yVal>
          <c:smooth val="1"/>
        </c:ser>
        <c:axId val="73052544"/>
        <c:axId val="73054464"/>
      </c:scatterChart>
      <c:valAx>
        <c:axId val="73052544"/>
        <c:scaling>
          <c:orientation val="minMax"/>
          <c:max val="3.14"/>
          <c:min val="0"/>
        </c:scaling>
        <c:axPos val="b"/>
        <c:title>
          <c:tx>
            <c:rich>
              <a:bodyPr/>
              <a:lstStyle/>
              <a:p>
                <a:pPr algn="ctr" rtl="0">
                  <a:defRPr lang="cs-CZ" sz="2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defRPr>
                </a:pPr>
                <a:r>
                  <a:rPr lang="cs-CZ" sz="2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rPr>
                  <a:t>čas</a:t>
                </a:r>
              </a:p>
            </c:rich>
          </c:tx>
          <c:layout>
            <c:manualLayout>
              <c:xMode val="edge"/>
              <c:yMode val="edge"/>
              <c:x val="0.48813614205467687"/>
              <c:y val="0.81448873105008535"/>
            </c:manualLayout>
          </c:layout>
        </c:title>
        <c:numFmt formatCode="Vęeobecný" sourceLinked="1"/>
        <c:tickLblPos val="nextTo"/>
        <c:spPr>
          <a:ln w="63500">
            <a:solidFill>
              <a:srgbClr val="083643"/>
            </a:solidFill>
          </a:ln>
        </c:spPr>
        <c:crossAx val="73054464"/>
        <c:crosses val="autoZero"/>
        <c:crossBetween val="midCat"/>
        <c:majorUnit val="10"/>
        <c:minorUnit val="10"/>
      </c:valAx>
      <c:valAx>
        <c:axId val="73054464"/>
        <c:scaling>
          <c:orientation val="minMax"/>
          <c:max val="2.5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cs-CZ" sz="2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defRPr>
                </a:pPr>
                <a:r>
                  <a:rPr lang="cs-CZ" sz="2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rPr>
                  <a:t>rychlost</a:t>
                </a:r>
              </a:p>
            </c:rich>
          </c:tx>
          <c:layout>
            <c:manualLayout>
              <c:xMode val="edge"/>
              <c:yMode val="edge"/>
              <c:x val="6.0052729183936997E-2"/>
              <c:y val="0.207310298855683"/>
            </c:manualLayout>
          </c:layout>
        </c:title>
        <c:numFmt formatCode="Vęeobecný" sourceLinked="1"/>
        <c:tickLblPos val="nextTo"/>
        <c:spPr>
          <a:ln w="63500">
            <a:solidFill>
              <a:srgbClr val="083643"/>
            </a:solidFill>
          </a:ln>
        </c:spPr>
        <c:crossAx val="73052544"/>
        <c:crosses val="autoZero"/>
        <c:crossBetween val="midCat"/>
        <c:majorUnit val="10"/>
        <c:minorUnit val="0.1"/>
      </c:valAx>
      <c:spPr>
        <a:solidFill>
          <a:srgbClr val="4F81BD">
            <a:alpha val="0"/>
          </a:srgbClr>
        </a:solidFill>
      </c:spPr>
    </c:plotArea>
    <c:plotVisOnly val="1"/>
  </c:chart>
  <c:spPr>
    <a:solidFill>
      <a:srgbClr val="4F81BD">
        <a:alpha val="0"/>
      </a:srgbClr>
    </a:solidFill>
  </c:sp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25687945754470631"/>
          <c:y val="0.11019022577738297"/>
          <c:w val="0.69143154255975869"/>
          <c:h val="0.70484606653898196"/>
        </c:manualLayout>
      </c:layout>
      <c:scatterChart>
        <c:scatterStyle val="smoothMarker"/>
        <c:ser>
          <c:idx val="0"/>
          <c:order val="0"/>
          <c:spPr>
            <a:ln w="50800">
              <a:solidFill>
                <a:srgbClr val="A4CF00"/>
              </a:solidFill>
            </a:ln>
          </c:spPr>
          <c:marker>
            <c:symbol val="none"/>
          </c:marker>
          <c:xVal>
            <c:numRef>
              <c:f>[grafy.xlsx]Akcelerace!$A$1:$A$33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[grafy.xlsx]Akcelerace!$B$1:$B$33</c:f>
              <c:numCache>
                <c:formatCode>Vęeobecný</c:formatCode>
                <c:ptCount val="33"/>
                <c:pt idx="0">
                  <c:v>0</c:v>
                </c:pt>
                <c:pt idx="1">
                  <c:v>9.9833416646828155E-2</c:v>
                </c:pt>
                <c:pt idx="2">
                  <c:v>0.19866933079506174</c:v>
                </c:pt>
                <c:pt idx="3">
                  <c:v>0.29552020666133955</c:v>
                </c:pt>
                <c:pt idx="4">
                  <c:v>0.3894183423086518</c:v>
                </c:pt>
                <c:pt idx="5">
                  <c:v>0.47942553860420362</c:v>
                </c:pt>
                <c:pt idx="6">
                  <c:v>0.56464247339503693</c:v>
                </c:pt>
                <c:pt idx="7">
                  <c:v>0.64421768723769102</c:v>
                </c:pt>
                <c:pt idx="8">
                  <c:v>0.71735609089952279</c:v>
                </c:pt>
                <c:pt idx="9">
                  <c:v>0.78332690962748341</c:v>
                </c:pt>
                <c:pt idx="10">
                  <c:v>0.8414709848078965</c:v>
                </c:pt>
                <c:pt idx="11">
                  <c:v>0.8912073600614342</c:v>
                </c:pt>
                <c:pt idx="12">
                  <c:v>0.93203908596722496</c:v>
                </c:pt>
                <c:pt idx="13">
                  <c:v>0.96355818541719296</c:v>
                </c:pt>
                <c:pt idx="14">
                  <c:v>0.98544972998845959</c:v>
                </c:pt>
                <c:pt idx="15">
                  <c:v>0.99749498660405445</c:v>
                </c:pt>
                <c:pt idx="16">
                  <c:v>0.99957360304150511</c:v>
                </c:pt>
                <c:pt idx="17">
                  <c:v>0.99166481045246868</c:v>
                </c:pt>
                <c:pt idx="18">
                  <c:v>0.9738476308781977</c:v>
                </c:pt>
                <c:pt idx="19">
                  <c:v>0.94630008768741469</c:v>
                </c:pt>
                <c:pt idx="20">
                  <c:v>0.90929742682568171</c:v>
                </c:pt>
                <c:pt idx="21">
                  <c:v>0.86320936664887615</c:v>
                </c:pt>
                <c:pt idx="22">
                  <c:v>0.80849640381959065</c:v>
                </c:pt>
                <c:pt idx="23">
                  <c:v>0.74570521217672292</c:v>
                </c:pt>
                <c:pt idx="24">
                  <c:v>0.67546318055115051</c:v>
                </c:pt>
                <c:pt idx="25">
                  <c:v>0.59847214410395433</c:v>
                </c:pt>
                <c:pt idx="26">
                  <c:v>0.51550137182146238</c:v>
                </c:pt>
                <c:pt idx="27">
                  <c:v>0.42737988023383089</c:v>
                </c:pt>
                <c:pt idx="28">
                  <c:v>0.33498815015590616</c:v>
                </c:pt>
                <c:pt idx="29">
                  <c:v>0.23924932921398243</c:v>
                </c:pt>
                <c:pt idx="30">
                  <c:v>0.14112000805986719</c:v>
                </c:pt>
                <c:pt idx="31">
                  <c:v>4.1580662433290477E-2</c:v>
                </c:pt>
                <c:pt idx="32">
                  <c:v>1.2251484549086311E-16</c:v>
                </c:pt>
              </c:numCache>
            </c:numRef>
          </c:yVal>
          <c:smooth val="1"/>
        </c:ser>
        <c:axId val="73029888"/>
        <c:axId val="76198272"/>
      </c:scatterChart>
      <c:valAx>
        <c:axId val="73029888"/>
        <c:scaling>
          <c:orientation val="minMax"/>
          <c:max val="3.5"/>
          <c:min val="-0.4"/>
        </c:scaling>
        <c:axPos val="b"/>
        <c:title>
          <c:tx>
            <c:rich>
              <a:bodyPr/>
              <a:lstStyle/>
              <a:p>
                <a:pPr>
                  <a:def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čas</a:t>
                </a:r>
              </a:p>
            </c:rich>
          </c:tx>
          <c:layout>
            <c:manualLayout>
              <c:xMode val="edge"/>
              <c:yMode val="edge"/>
              <c:x val="0.51268008243193197"/>
              <c:y val="0.84383278401165185"/>
            </c:manualLayout>
          </c:layout>
        </c:title>
        <c:numFmt formatCode="Vęeobecný" sourceLinked="1"/>
        <c:tickLblPos val="nextTo"/>
        <c:spPr>
          <a:ln w="50800">
            <a:solidFill>
              <a:srgbClr val="A4CF00"/>
            </a:solidFill>
          </a:ln>
        </c:spPr>
        <c:crossAx val="76198272"/>
        <c:crossesAt val="0"/>
        <c:crossBetween val="midCat"/>
        <c:majorUnit val="10"/>
        <c:minorUnit val="10"/>
      </c:valAx>
      <c:valAx>
        <c:axId val="76198272"/>
        <c:scaling>
          <c:orientation val="minMax"/>
          <c:max val="1.3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zrychlení</a:t>
                </a:r>
              </a:p>
            </c:rich>
          </c:tx>
          <c:layout>
            <c:manualLayout>
              <c:xMode val="edge"/>
              <c:yMode val="edge"/>
              <c:x val="0.10980232480840274"/>
              <c:y val="0.30305336444098807"/>
            </c:manualLayout>
          </c:layout>
        </c:title>
        <c:numFmt formatCode="Vęeobecný" sourceLinked="1"/>
        <c:tickLblPos val="nextTo"/>
        <c:spPr>
          <a:ln w="50800">
            <a:solidFill>
              <a:srgbClr val="A4CF00"/>
            </a:solidFill>
          </a:ln>
        </c:spPr>
        <c:crossAx val="73029888"/>
        <c:crossesAt val="-0.4"/>
        <c:crossBetween val="midCat"/>
        <c:majorUnit val="10"/>
        <c:minorUnit val="0.1"/>
      </c:valAx>
      <c:spPr>
        <a:solidFill>
          <a:srgbClr val="4F81BD">
            <a:alpha val="0"/>
          </a:srgbClr>
        </a:solidFill>
      </c:spPr>
    </c:plotArea>
    <c:plotVisOnly val="1"/>
  </c:chart>
  <c:spPr>
    <a:solidFill>
      <a:srgbClr val="4F81BD">
        <a:alpha val="0"/>
      </a:srgbClr>
    </a:solidFill>
  </c:sp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6601752629829714"/>
          <c:y val="0.11166499176859151"/>
          <c:w val="0.63806409331101965"/>
          <c:h val="0.70484606653898219"/>
        </c:manualLayout>
      </c:layout>
      <c:scatterChart>
        <c:scatterStyle val="smoothMarker"/>
        <c:ser>
          <c:idx val="0"/>
          <c:order val="0"/>
          <c:spPr>
            <a:ln w="50800">
              <a:solidFill>
                <a:srgbClr val="A4CF00"/>
              </a:solidFill>
            </a:ln>
          </c:spPr>
          <c:marker>
            <c:symbol val="none"/>
          </c:marker>
          <c:xVal>
            <c:numRef>
              <c:f>[grafy.xlsx]Akcelerace!$A$1:$A$33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[grafy.xlsx]Akcelerace!$C$1:$C$33</c:f>
              <c:numCache>
                <c:formatCode>Vęeobecný</c:formatCode>
                <c:ptCount val="33"/>
                <c:pt idx="0">
                  <c:v>0.70000000000000062</c:v>
                </c:pt>
                <c:pt idx="1">
                  <c:v>0.70000000000000062</c:v>
                </c:pt>
                <c:pt idx="2">
                  <c:v>0.70000000000000062</c:v>
                </c:pt>
                <c:pt idx="3">
                  <c:v>0.70000000000000062</c:v>
                </c:pt>
                <c:pt idx="4">
                  <c:v>0.70000000000000062</c:v>
                </c:pt>
                <c:pt idx="5">
                  <c:v>0.70000000000000062</c:v>
                </c:pt>
                <c:pt idx="6">
                  <c:v>0.70000000000000062</c:v>
                </c:pt>
                <c:pt idx="7">
                  <c:v>0.70000000000000062</c:v>
                </c:pt>
                <c:pt idx="8">
                  <c:v>0.70000000000000062</c:v>
                </c:pt>
                <c:pt idx="9">
                  <c:v>0.70000000000000062</c:v>
                </c:pt>
                <c:pt idx="10">
                  <c:v>0.70000000000000062</c:v>
                </c:pt>
                <c:pt idx="11">
                  <c:v>0.70000000000000062</c:v>
                </c:pt>
                <c:pt idx="12">
                  <c:v>0.70000000000000062</c:v>
                </c:pt>
                <c:pt idx="13">
                  <c:v>0.70000000000000062</c:v>
                </c:pt>
                <c:pt idx="14">
                  <c:v>0.70000000000000062</c:v>
                </c:pt>
                <c:pt idx="15">
                  <c:v>0.70000000000000062</c:v>
                </c:pt>
                <c:pt idx="16">
                  <c:v>0.70000000000000062</c:v>
                </c:pt>
                <c:pt idx="17">
                  <c:v>0.70000000000000062</c:v>
                </c:pt>
                <c:pt idx="18">
                  <c:v>0.70000000000000062</c:v>
                </c:pt>
                <c:pt idx="19">
                  <c:v>0.70000000000000062</c:v>
                </c:pt>
                <c:pt idx="20">
                  <c:v>0.70000000000000062</c:v>
                </c:pt>
                <c:pt idx="21">
                  <c:v>0.70000000000000062</c:v>
                </c:pt>
                <c:pt idx="22">
                  <c:v>0.70000000000000062</c:v>
                </c:pt>
                <c:pt idx="23">
                  <c:v>0.70000000000000062</c:v>
                </c:pt>
                <c:pt idx="24">
                  <c:v>0.70000000000000062</c:v>
                </c:pt>
                <c:pt idx="25">
                  <c:v>0.70000000000000062</c:v>
                </c:pt>
                <c:pt idx="26">
                  <c:v>0.70000000000000062</c:v>
                </c:pt>
                <c:pt idx="27">
                  <c:v>0.70000000000000062</c:v>
                </c:pt>
                <c:pt idx="28">
                  <c:v>0.70000000000000062</c:v>
                </c:pt>
                <c:pt idx="29">
                  <c:v>0.70000000000000062</c:v>
                </c:pt>
                <c:pt idx="30">
                  <c:v>0.70000000000000062</c:v>
                </c:pt>
                <c:pt idx="31">
                  <c:v>0.70000000000000062</c:v>
                </c:pt>
                <c:pt idx="32">
                  <c:v>0.70000000000000062</c:v>
                </c:pt>
              </c:numCache>
            </c:numRef>
          </c:yVal>
          <c:smooth val="1"/>
        </c:ser>
        <c:axId val="76209536"/>
        <c:axId val="77035008"/>
      </c:scatterChart>
      <c:valAx>
        <c:axId val="76209536"/>
        <c:scaling>
          <c:orientation val="minMax"/>
          <c:max val="3.5"/>
          <c:min val="-0.4"/>
        </c:scaling>
        <c:axPos val="b"/>
        <c:title>
          <c:tx>
            <c:rich>
              <a:bodyPr/>
              <a:lstStyle/>
              <a:p>
                <a:pPr>
                  <a:def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čas</a:t>
                </a:r>
              </a:p>
            </c:rich>
          </c:tx>
          <c:layout>
            <c:manualLayout>
              <c:xMode val="edge"/>
              <c:yMode val="edge"/>
              <c:x val="0.4883447264760773"/>
              <c:y val="0.86075726434436572"/>
            </c:manualLayout>
          </c:layout>
        </c:title>
        <c:numFmt formatCode="Vęeobecný" sourceLinked="1"/>
        <c:tickLblPos val="nextTo"/>
        <c:spPr>
          <a:ln w="50800">
            <a:solidFill>
              <a:srgbClr val="A4CF00"/>
            </a:solidFill>
          </a:ln>
        </c:spPr>
        <c:crossAx val="77035008"/>
        <c:crosses val="autoZero"/>
        <c:crossBetween val="midCat"/>
        <c:majorUnit val="10"/>
        <c:minorUnit val="10"/>
      </c:valAx>
      <c:valAx>
        <c:axId val="77035008"/>
        <c:scaling>
          <c:orientation val="minMax"/>
          <c:max val="1.3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2000">
                    <a:solidFill>
                      <a:sysClr val="windowText" lastClr="000000"/>
                    </a:solidFill>
                  </a:defRPr>
                </a:pPr>
                <a:r>
                  <a:rPr lang="cs-CZ" sz="2000" b="0" dirty="0">
                    <a:solidFill>
                      <a:schemeClr val="bg1"/>
                    </a:solidFill>
                  </a:rPr>
                  <a:t>zrychlení</a:t>
                </a:r>
              </a:p>
            </c:rich>
          </c:tx>
          <c:layout>
            <c:manualLayout>
              <c:xMode val="edge"/>
              <c:yMode val="edge"/>
              <c:x val="4.5522013085725892E-2"/>
              <c:y val="0.35115416468877197"/>
            </c:manualLayout>
          </c:layout>
        </c:title>
        <c:numFmt formatCode="Vęeobecný" sourceLinked="1"/>
        <c:tickLblPos val="nextTo"/>
        <c:spPr>
          <a:ln w="50800">
            <a:solidFill>
              <a:srgbClr val="A4CF00"/>
            </a:solidFill>
          </a:ln>
        </c:spPr>
        <c:crossAx val="76209536"/>
        <c:crossesAt val="-0.4"/>
        <c:crossBetween val="midCat"/>
        <c:majorUnit val="10"/>
        <c:minorUnit val="0.1"/>
      </c:valAx>
      <c:spPr>
        <a:solidFill>
          <a:srgbClr val="4F81BD">
            <a:alpha val="0"/>
          </a:srgbClr>
        </a:solidFill>
      </c:spPr>
    </c:plotArea>
    <c:plotVisOnly val="1"/>
  </c:chart>
  <c:spPr>
    <a:solidFill>
      <a:srgbClr val="4F81BD">
        <a:alpha val="0"/>
      </a:srgbClr>
    </a:solidFill>
  </c:sp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6882397682308778"/>
          <c:y val="3.1655796414777504E-2"/>
          <c:w val="0.78791878009113858"/>
          <c:h val="0.76709409738787426"/>
        </c:manualLayout>
      </c:layout>
      <c:scatterChart>
        <c:scatterStyle val="smoothMarker"/>
        <c:ser>
          <c:idx val="0"/>
          <c:order val="0"/>
          <c:spPr>
            <a:ln w="50800">
              <a:solidFill>
                <a:srgbClr val="083643"/>
              </a:solidFill>
            </a:ln>
          </c:spPr>
          <c:marker>
            <c:symbol val="none"/>
          </c:marker>
          <c:xVal>
            <c:numRef>
              <c:f>[grafy.xlsx]Úskalí!$A$1:$A$33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[grafy.xlsx]Úskalí!$B$1:$B$33</c:f>
              <c:numCache>
                <c:formatCode>Vęeobecný</c:formatCode>
                <c:ptCount val="33"/>
                <c:pt idx="0">
                  <c:v>0</c:v>
                </c:pt>
                <c:pt idx="1">
                  <c:v>4.995834721974189E-3</c:v>
                </c:pt>
                <c:pt idx="2">
                  <c:v>1.9933422158758408E-2</c:v>
                </c:pt>
                <c:pt idx="3">
                  <c:v>4.4663510874394033E-2</c:v>
                </c:pt>
                <c:pt idx="4">
                  <c:v>7.8939005997114897E-2</c:v>
                </c:pt>
                <c:pt idx="5">
                  <c:v>0.12241743810962699</c:v>
                </c:pt>
                <c:pt idx="6">
                  <c:v>0.17466438509032231</c:v>
                </c:pt>
                <c:pt idx="7">
                  <c:v>0.23515781271551137</c:v>
                </c:pt>
                <c:pt idx="8">
                  <c:v>0.30329329065283461</c:v>
                </c:pt>
                <c:pt idx="9">
                  <c:v>0.37839003172933616</c:v>
                </c:pt>
                <c:pt idx="10">
                  <c:v>0.45969769413186035</c:v>
                </c:pt>
                <c:pt idx="11">
                  <c:v>0.54640387857442274</c:v>
                </c:pt>
                <c:pt idx="12">
                  <c:v>0.63764224552332782</c:v>
                </c:pt>
                <c:pt idx="13">
                  <c:v>0.7325011713754126</c:v>
                </c:pt>
                <c:pt idx="14">
                  <c:v>0.83003285709975894</c:v>
                </c:pt>
                <c:pt idx="15">
                  <c:v>0.92926279833229586</c:v>
                </c:pt>
                <c:pt idx="16">
                  <c:v>1.0291995223012889</c:v>
                </c:pt>
                <c:pt idx="17">
                  <c:v>1.1288444942955247</c:v>
                </c:pt>
                <c:pt idx="18">
                  <c:v>1.2272020946930871</c:v>
                </c:pt>
                <c:pt idx="19">
                  <c:v>1.3232895668635067</c:v>
                </c:pt>
                <c:pt idx="20">
                  <c:v>1.4161468365471424</c:v>
                </c:pt>
                <c:pt idx="21">
                  <c:v>1.504846104599858</c:v>
                </c:pt>
                <c:pt idx="22">
                  <c:v>1.5885011172553458</c:v>
                </c:pt>
                <c:pt idx="23">
                  <c:v>1.6662760212798264</c:v>
                </c:pt>
                <c:pt idx="24">
                  <c:v>1.7373937155412438</c:v>
                </c:pt>
                <c:pt idx="25">
                  <c:v>1.8011436155469336</c:v>
                </c:pt>
                <c:pt idx="26">
                  <c:v>1.8568887533689473</c:v>
                </c:pt>
                <c:pt idx="27">
                  <c:v>1.9040721420170621</c:v>
                </c:pt>
                <c:pt idx="28">
                  <c:v>1.9422223406686581</c:v>
                </c:pt>
                <c:pt idx="29">
                  <c:v>1.9709581651495929</c:v>
                </c:pt>
                <c:pt idx="30">
                  <c:v>1.9899924966004454</c:v>
                </c:pt>
                <c:pt idx="31">
                  <c:v>1.9991351502732801</c:v>
                </c:pt>
                <c:pt idx="32">
                  <c:v>2</c:v>
                </c:pt>
              </c:numCache>
            </c:numRef>
          </c:yVal>
          <c:smooth val="1"/>
        </c:ser>
        <c:ser>
          <c:idx val="1"/>
          <c:order val="1"/>
          <c:spPr>
            <a:ln w="38100">
              <a:solidFill>
                <a:srgbClr val="083643"/>
              </a:solidFill>
              <a:prstDash val="sysDash"/>
            </a:ln>
          </c:spPr>
          <c:marker>
            <c:symbol val="none"/>
          </c:marker>
          <c:xVal>
            <c:numRef>
              <c:f>[grafy.xlsx]Úskalí!$A$1:$A$33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[grafy.xlsx]Úskalí!$E$1:$E$33</c:f>
              <c:numCache>
                <c:formatCode>Vęeobecný</c:formatCode>
                <c:ptCount val="33"/>
                <c:pt idx="0">
                  <c:v>0</c:v>
                </c:pt>
                <c:pt idx="1">
                  <c:v>6.3661977236758135E-2</c:v>
                </c:pt>
                <c:pt idx="2">
                  <c:v>0.12732395447351594</c:v>
                </c:pt>
                <c:pt idx="3">
                  <c:v>0.19098593171027467</c:v>
                </c:pt>
                <c:pt idx="4">
                  <c:v>0.25464790894703254</c:v>
                </c:pt>
                <c:pt idx="5">
                  <c:v>0.31830988618379141</c:v>
                </c:pt>
                <c:pt idx="6">
                  <c:v>0.38197186342055001</c:v>
                </c:pt>
                <c:pt idx="7">
                  <c:v>0.44563384065730627</c:v>
                </c:pt>
                <c:pt idx="8">
                  <c:v>0.50929581789406564</c:v>
                </c:pt>
                <c:pt idx="9">
                  <c:v>0.57295779513082323</c:v>
                </c:pt>
                <c:pt idx="10">
                  <c:v>0.63661977236758405</c:v>
                </c:pt>
                <c:pt idx="11">
                  <c:v>0.70028174960433953</c:v>
                </c:pt>
                <c:pt idx="12">
                  <c:v>0.7639437268410989</c:v>
                </c:pt>
                <c:pt idx="13">
                  <c:v>0.82760570407785583</c:v>
                </c:pt>
                <c:pt idx="14">
                  <c:v>0.89126768131461265</c:v>
                </c:pt>
                <c:pt idx="15">
                  <c:v>0.95492965855137446</c:v>
                </c:pt>
                <c:pt idx="16">
                  <c:v>1.0185916357881279</c:v>
                </c:pt>
                <c:pt idx="17">
                  <c:v>1.0822536130248879</c:v>
                </c:pt>
                <c:pt idx="18">
                  <c:v>1.1459155902616465</c:v>
                </c:pt>
                <c:pt idx="19">
                  <c:v>1.2095775674984046</c:v>
                </c:pt>
                <c:pt idx="20">
                  <c:v>1.2732395447351628</c:v>
                </c:pt>
                <c:pt idx="21">
                  <c:v>1.3369015219719238</c:v>
                </c:pt>
                <c:pt idx="22">
                  <c:v>1.4005634992086768</c:v>
                </c:pt>
                <c:pt idx="23">
                  <c:v>1.464225476445437</c:v>
                </c:pt>
                <c:pt idx="24">
                  <c:v>1.5278874536821938</c:v>
                </c:pt>
                <c:pt idx="25">
                  <c:v>1.5915494309189535</c:v>
                </c:pt>
                <c:pt idx="26">
                  <c:v>1.6552114081557121</c:v>
                </c:pt>
                <c:pt idx="27">
                  <c:v>1.7188733853924667</c:v>
                </c:pt>
                <c:pt idx="28">
                  <c:v>1.7825353626292277</c:v>
                </c:pt>
                <c:pt idx="29">
                  <c:v>1.8461973398659861</c:v>
                </c:pt>
                <c:pt idx="30">
                  <c:v>1.9098593171027438</c:v>
                </c:pt>
                <c:pt idx="31">
                  <c:v>1.9735212943395002</c:v>
                </c:pt>
                <c:pt idx="32">
                  <c:v>2</c:v>
                </c:pt>
              </c:numCache>
            </c:numRef>
          </c:yVal>
          <c:smooth val="1"/>
        </c:ser>
        <c:axId val="77019392"/>
        <c:axId val="80556416"/>
      </c:scatterChart>
      <c:valAx>
        <c:axId val="77019392"/>
        <c:scaling>
          <c:orientation val="minMax"/>
          <c:max val="3.14"/>
          <c:min val="0"/>
        </c:scaling>
        <c:axPos val="b"/>
        <c:title>
          <c:tx>
            <c:rich>
              <a:bodyPr/>
              <a:lstStyle/>
              <a:p>
                <a:pPr algn="ctr" rtl="0">
                  <a:def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defRPr>
                </a:pPr>
                <a:r>
                  <a: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rPr>
                  <a:t>čas</a:t>
                </a:r>
              </a:p>
            </c:rich>
          </c:tx>
          <c:layout>
            <c:manualLayout>
              <c:xMode val="edge"/>
              <c:yMode val="edge"/>
              <c:x val="0.49458856423360426"/>
              <c:y val="0.8210909572139049"/>
            </c:manualLayout>
          </c:layout>
        </c:title>
        <c:numFmt formatCode="Vęeobecný" sourceLinked="1"/>
        <c:tickLblPos val="nextTo"/>
        <c:spPr>
          <a:ln w="50800">
            <a:solidFill>
              <a:srgbClr val="083643"/>
            </a:solidFill>
          </a:ln>
        </c:spPr>
        <c:crossAx val="80556416"/>
        <c:crosses val="autoZero"/>
        <c:crossBetween val="midCat"/>
        <c:majorUnit val="10"/>
        <c:minorUnit val="10"/>
      </c:valAx>
      <c:valAx>
        <c:axId val="80556416"/>
        <c:scaling>
          <c:orientation val="minMax"/>
          <c:max val="2.5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defRPr>
                </a:pPr>
                <a:r>
                  <a: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rPr>
                  <a:t>rychlost</a:t>
                </a:r>
              </a:p>
            </c:rich>
          </c:tx>
          <c:layout>
            <c:manualLayout>
              <c:xMode val="edge"/>
              <c:yMode val="edge"/>
              <c:x val="7.0939648681010756E-2"/>
              <c:y val="0.20731029885568281"/>
            </c:manualLayout>
          </c:layout>
        </c:title>
        <c:numFmt formatCode="Vęeobecný" sourceLinked="1"/>
        <c:tickLblPos val="nextTo"/>
        <c:spPr>
          <a:ln w="50800">
            <a:solidFill>
              <a:srgbClr val="083643"/>
            </a:solidFill>
          </a:ln>
        </c:spPr>
        <c:crossAx val="77019392"/>
        <c:crosses val="autoZero"/>
        <c:crossBetween val="midCat"/>
        <c:majorUnit val="10"/>
        <c:minorUnit val="0.1"/>
      </c:valAx>
      <c:spPr>
        <a:solidFill>
          <a:srgbClr val="4F81BD">
            <a:alpha val="0"/>
          </a:srgbClr>
        </a:solidFill>
      </c:spPr>
    </c:plotArea>
    <c:plotVisOnly val="1"/>
  </c:chart>
  <c:spPr>
    <a:solidFill>
      <a:srgbClr val="4F81BD">
        <a:alpha val="0"/>
      </a:srgbClr>
    </a:solidFill>
  </c:sp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38674638003184891"/>
          <c:y val="2.7488827410087346E-2"/>
          <c:w val="0.46774895381994652"/>
          <c:h val="0.70484606653898241"/>
        </c:manualLayout>
      </c:layout>
      <c:scatterChart>
        <c:scatterStyle val="smoothMarker"/>
        <c:ser>
          <c:idx val="0"/>
          <c:order val="0"/>
          <c:spPr>
            <a:ln w="50800">
              <a:solidFill>
                <a:srgbClr val="083643"/>
              </a:solidFill>
            </a:ln>
          </c:spPr>
          <c:marker>
            <c:symbol val="none"/>
          </c:marker>
          <c:xVal>
            <c:numRef>
              <c:f>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Úskalí!$C$1:$C$33</c:f>
              <c:numCache>
                <c:formatCode>Vęeobecný</c:formatCode>
                <c:ptCount val="33"/>
                <c:pt idx="0">
                  <c:v>0</c:v>
                </c:pt>
                <c:pt idx="1">
                  <c:v>9.9833416646828155E-2</c:v>
                </c:pt>
                <c:pt idx="2">
                  <c:v>0.19866933079506169</c:v>
                </c:pt>
                <c:pt idx="3">
                  <c:v>0.29552020666133955</c:v>
                </c:pt>
                <c:pt idx="4">
                  <c:v>0.38941834230865163</c:v>
                </c:pt>
                <c:pt idx="5">
                  <c:v>0.47942553860420356</c:v>
                </c:pt>
                <c:pt idx="6">
                  <c:v>0.56464247339503681</c:v>
                </c:pt>
                <c:pt idx="7">
                  <c:v>0.64421768723769102</c:v>
                </c:pt>
                <c:pt idx="8">
                  <c:v>0.71735609089952279</c:v>
                </c:pt>
                <c:pt idx="9">
                  <c:v>0.78332690962748341</c:v>
                </c:pt>
                <c:pt idx="10">
                  <c:v>0.8414709848078965</c:v>
                </c:pt>
                <c:pt idx="11">
                  <c:v>0.89120736006143431</c:v>
                </c:pt>
                <c:pt idx="12">
                  <c:v>0.93203908596722507</c:v>
                </c:pt>
                <c:pt idx="13">
                  <c:v>0.96355818541719296</c:v>
                </c:pt>
                <c:pt idx="14">
                  <c:v>0.98544972998845959</c:v>
                </c:pt>
                <c:pt idx="15">
                  <c:v>0.99749498660405445</c:v>
                </c:pt>
                <c:pt idx="16">
                  <c:v>0.99957360304150511</c:v>
                </c:pt>
                <c:pt idx="17">
                  <c:v>0.99166481045246868</c:v>
                </c:pt>
                <c:pt idx="18">
                  <c:v>0.97384763087819737</c:v>
                </c:pt>
                <c:pt idx="19">
                  <c:v>0.94630008768741469</c:v>
                </c:pt>
                <c:pt idx="20">
                  <c:v>0.90929742682568171</c:v>
                </c:pt>
                <c:pt idx="21">
                  <c:v>0.86320936664887593</c:v>
                </c:pt>
                <c:pt idx="22">
                  <c:v>0.80849640381959065</c:v>
                </c:pt>
                <c:pt idx="23">
                  <c:v>0.7457052121767227</c:v>
                </c:pt>
                <c:pt idx="24">
                  <c:v>0.67546318055115051</c:v>
                </c:pt>
                <c:pt idx="25">
                  <c:v>0.59847214410395455</c:v>
                </c:pt>
                <c:pt idx="26">
                  <c:v>0.51550137182146261</c:v>
                </c:pt>
                <c:pt idx="27">
                  <c:v>0.42737988023383078</c:v>
                </c:pt>
                <c:pt idx="28">
                  <c:v>0.33498815015590605</c:v>
                </c:pt>
                <c:pt idx="29">
                  <c:v>0.23924932921398243</c:v>
                </c:pt>
                <c:pt idx="30">
                  <c:v>0.14112000805986719</c:v>
                </c:pt>
                <c:pt idx="31">
                  <c:v>4.1580662433290477E-2</c:v>
                </c:pt>
                <c:pt idx="32">
                  <c:v>1.2251484549086299E-16</c:v>
                </c:pt>
              </c:numCache>
            </c:numRef>
          </c:yVal>
          <c:smooth val="1"/>
        </c:ser>
        <c:ser>
          <c:idx val="1"/>
          <c:order val="1"/>
          <c:spPr>
            <a:ln w="38100">
              <a:solidFill>
                <a:srgbClr val="083643"/>
              </a:solidFill>
              <a:prstDash val="sysDash"/>
            </a:ln>
          </c:spPr>
          <c:marker>
            <c:symbol val="none"/>
          </c:marker>
          <c:xVal>
            <c:numRef>
              <c:f>Úskalí!$A$1:$A$33</c:f>
              <c:numCache>
                <c:formatCode>Vęeobecný</c:formatCode>
                <c:ptCount val="3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0.30000000000000032</c:v>
                </c:pt>
                <c:pt idx="4">
                  <c:v>0.4</c:v>
                </c:pt>
                <c:pt idx="5">
                  <c:v>0.5</c:v>
                </c:pt>
                <c:pt idx="6">
                  <c:v>0.60000000000000064</c:v>
                </c:pt>
                <c:pt idx="7">
                  <c:v>0.70000000000000062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1.9000000000000001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3.1415926535897931</c:v>
                </c:pt>
              </c:numCache>
            </c:numRef>
          </c:xVal>
          <c:yVal>
            <c:numRef>
              <c:f>Úskalí!$D$1:$D$33</c:f>
              <c:numCache>
                <c:formatCode>Vęeobecný</c:formatCode>
                <c:ptCount val="33"/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</c:numCache>
            </c:numRef>
          </c:yVal>
          <c:smooth val="1"/>
        </c:ser>
        <c:axId val="80601472"/>
        <c:axId val="80603392"/>
      </c:scatterChart>
      <c:valAx>
        <c:axId val="80601472"/>
        <c:scaling>
          <c:orientation val="minMax"/>
          <c:max val="3.14"/>
          <c:min val="0"/>
        </c:scaling>
        <c:axPos val="b"/>
        <c:title>
          <c:tx>
            <c:rich>
              <a:bodyPr/>
              <a:lstStyle/>
              <a:p>
                <a:pPr>
                  <a:def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defRPr>
                </a:pPr>
                <a:r>
                  <a:rPr lang="cs-CZ" sz="1800" b="0" i="0" u="none" strike="noStrike" kern="1200" baseline="0">
                    <a:solidFill>
                      <a:sysClr val="windowText" lastClr="000000"/>
                    </a:solidFill>
                    <a:latin typeface="TeXGyreAdventor" pitchFamily="50" charset="-18"/>
                    <a:ea typeface="+mn-ea"/>
                    <a:cs typeface="+mn-cs"/>
                  </a:rPr>
                  <a:t>čas</a:t>
                </a:r>
              </a:p>
            </c:rich>
          </c:tx>
          <c:layout>
            <c:manualLayout>
              <c:xMode val="edge"/>
              <c:yMode val="edge"/>
              <c:x val="0.52949424270319279"/>
              <c:y val="0.74097986697130391"/>
            </c:manualLayout>
          </c:layout>
        </c:title>
        <c:numFmt formatCode="Vęeobecný" sourceLinked="1"/>
        <c:tickLblPos val="nextTo"/>
        <c:spPr>
          <a:ln w="50800">
            <a:solidFill>
              <a:srgbClr val="083643"/>
            </a:solidFill>
          </a:ln>
        </c:spPr>
        <c:crossAx val="80603392"/>
        <c:crosses val="autoZero"/>
        <c:crossBetween val="midCat"/>
        <c:majorUnit val="10"/>
        <c:minorUnit val="10"/>
      </c:valAx>
      <c:valAx>
        <c:axId val="80603392"/>
        <c:scaling>
          <c:orientation val="minMax"/>
          <c:max val="1.2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ysClr val="windowText" lastClr="000000"/>
                    </a:solidFill>
                  </a:defRPr>
                </a:pPr>
                <a:r>
                  <a:rPr lang="cs-CZ" sz="1800" b="0" dirty="0" smtClean="0">
                    <a:latin typeface="TeXGyreAdventor" pitchFamily="50" charset="-18"/>
                  </a:rPr>
                  <a:t>zrychlení</a:t>
                </a:r>
                <a:endParaRPr lang="cs-CZ" sz="1800" b="0" dirty="0">
                  <a:latin typeface="TeXGyreAdventor" pitchFamily="50" charset="-18"/>
                </a:endParaRPr>
              </a:p>
            </c:rich>
          </c:tx>
          <c:layout>
            <c:manualLayout>
              <c:xMode val="edge"/>
              <c:yMode val="edge"/>
              <c:x val="0.12701961686796734"/>
              <c:y val="0.22775790612637273"/>
            </c:manualLayout>
          </c:layout>
        </c:title>
        <c:numFmt formatCode="Vęeobecný" sourceLinked="1"/>
        <c:tickLblPos val="nextTo"/>
        <c:spPr>
          <a:ln w="50800">
            <a:solidFill>
              <a:srgbClr val="083643"/>
            </a:solidFill>
          </a:ln>
        </c:spPr>
        <c:crossAx val="80601472"/>
        <c:crosses val="autoZero"/>
        <c:crossBetween val="midCat"/>
        <c:majorUnit val="10"/>
        <c:minorUnit val="0.1"/>
      </c:valAx>
      <c:spPr>
        <a:solidFill>
          <a:srgbClr val="4F81BD">
            <a:alpha val="0"/>
          </a:srgbClr>
        </a:solidFill>
      </c:spPr>
    </c:plotArea>
    <c:plotVisOnly val="1"/>
  </c:chart>
  <c:spPr>
    <a:solidFill>
      <a:srgbClr val="4F81BD">
        <a:alpha val="0"/>
      </a:srgbClr>
    </a:solidFill>
  </c:spPr>
  <c:externalData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9A21-6FEB-4FBC-9711-2A2E14789A30}" type="datetimeFigureOut">
              <a:rPr lang="cs-CZ" smtClean="0"/>
              <a:pPr/>
              <a:t>11.6.2013</a:t>
            </a:fld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18FE-882D-4A15-BB81-7F69192E337F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C1212-D114-4B89-BC0F-DFAFC3AAF15F}" type="datetimeFigureOut">
              <a:rPr lang="cs-CZ" smtClean="0"/>
              <a:pPr/>
              <a:t>11.6.2013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3A29E-80E1-422E-BB29-606D9653210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lavní sníme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 userDrawn="1"/>
        </p:nvSpPr>
        <p:spPr>
          <a:xfrm>
            <a:off x="467544" y="5157192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smtClean="0">
                <a:solidFill>
                  <a:schemeClr val="bg1"/>
                </a:solidFill>
                <a:latin typeface="TeXGyreAdventor" pitchFamily="50" charset="-18"/>
              </a:rPr>
              <a:t>Jan Mrázek</a:t>
            </a:r>
            <a:endParaRPr lang="cs-CZ" sz="3600" dirty="0">
              <a:solidFill>
                <a:schemeClr val="bg1"/>
              </a:solidFill>
              <a:latin typeface="TeXGyreAdventor" pitchFamily="50" charset="-18"/>
            </a:endParaRPr>
          </a:p>
        </p:txBody>
      </p:sp>
      <p:sp>
        <p:nvSpPr>
          <p:cNvPr id="8" name="TextovéPole 7"/>
          <p:cNvSpPr txBox="1"/>
          <p:nvPr userDrawn="1"/>
        </p:nvSpPr>
        <p:spPr>
          <a:xfrm>
            <a:off x="971600" y="5733256"/>
            <a:ext cx="31683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900" dirty="0" smtClean="0">
                <a:solidFill>
                  <a:srgbClr val="083643"/>
                </a:solidFill>
                <a:latin typeface="TeXGyreAdventor" pitchFamily="50" charset="-18"/>
              </a:rPr>
              <a:t>email@</a:t>
            </a:r>
            <a:r>
              <a:rPr lang="cs-CZ" sz="1900" dirty="0" err="1" smtClean="0">
                <a:solidFill>
                  <a:srgbClr val="083643"/>
                </a:solidFill>
                <a:latin typeface="TeXGyreAdventor" pitchFamily="50" charset="-18"/>
              </a:rPr>
              <a:t>honzamrazek.cz</a:t>
            </a:r>
            <a:endParaRPr lang="cs-CZ" sz="1900" dirty="0">
              <a:solidFill>
                <a:srgbClr val="083643"/>
              </a:solidFill>
              <a:latin typeface="TeXGyreAdventor" pitchFamily="50" charset="-18"/>
            </a:endParaRPr>
          </a:p>
        </p:txBody>
      </p:sp>
      <p:sp>
        <p:nvSpPr>
          <p:cNvPr id="14" name="Zástupný symbol pro text 13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3717032"/>
            <a:ext cx="7272337" cy="1368425"/>
          </a:xfrm>
        </p:spPr>
        <p:txBody>
          <a:bodyPr>
            <a:normAutofit/>
          </a:bodyPr>
          <a:lstStyle>
            <a:lvl1pPr>
              <a:buNone/>
              <a:defRPr sz="4000" b="1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pPr lvl="0"/>
            <a:r>
              <a:rPr lang="cs-CZ" dirty="0" smtClean="0"/>
              <a:t>Nadpis</a:t>
            </a:r>
            <a:endParaRPr lang="cs-CZ" dirty="0"/>
          </a:p>
        </p:txBody>
      </p:sp>
      <p:sp>
        <p:nvSpPr>
          <p:cNvPr id="6" name="Obdélník 5"/>
          <p:cNvSpPr/>
          <p:nvPr userDrawn="1"/>
        </p:nvSpPr>
        <p:spPr>
          <a:xfrm>
            <a:off x="467544" y="6093296"/>
            <a:ext cx="648072" cy="360040"/>
          </a:xfrm>
          <a:prstGeom prst="rect">
            <a:avLst/>
          </a:prstGeom>
          <a:solidFill>
            <a:srgbClr val="A4CF00"/>
          </a:solidFill>
          <a:ln>
            <a:solidFill>
              <a:srgbClr val="A4C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/>
          <p:cNvSpPr/>
          <p:nvPr userDrawn="1"/>
        </p:nvSpPr>
        <p:spPr>
          <a:xfrm>
            <a:off x="539552" y="6381328"/>
            <a:ext cx="432048" cy="144016"/>
          </a:xfrm>
          <a:prstGeom prst="rect">
            <a:avLst/>
          </a:prstGeom>
          <a:solidFill>
            <a:srgbClr val="A4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va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1844824"/>
            <a:ext cx="8496944" cy="792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740352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730424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1700808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va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3429000"/>
            <a:ext cx="8496944" cy="792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740352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84368" y="6356350"/>
            <a:ext cx="80243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3140968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va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792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81236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84368" y="6356350"/>
            <a:ext cx="80243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3140968"/>
            <a:ext cx="9144000" cy="3140968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rva 1"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491880" y="260648"/>
            <a:ext cx="5256584" cy="1728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884368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730424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87824" cy="6281936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va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1844824"/>
            <a:ext cx="8496944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740352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84368" y="6356350"/>
            <a:ext cx="80243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17002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va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3284984"/>
            <a:ext cx="8496944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740352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84368" y="6356350"/>
            <a:ext cx="80243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3140968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va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668344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12360" y="6356350"/>
            <a:ext cx="87444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3140968"/>
            <a:ext cx="9144000" cy="3140968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rva 4"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03848" y="188640"/>
            <a:ext cx="5544616" cy="20162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668344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884368" y="6356350"/>
            <a:ext cx="802432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eXGyreAdventor" pitchFamily="50" charset="-18"/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r>
              <a:rPr lang="cs-CZ" dirty="0" smtClean="0"/>
              <a:t>/x</a:t>
            </a:r>
            <a:endParaRPr lang="cs-CZ" dirty="0"/>
          </a:p>
        </p:txBody>
      </p:sp>
      <p:sp>
        <p:nvSpPr>
          <p:cNvPr id="7" name="Zástupný symbol pro obrázek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87824" cy="6281936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85433-D745-468D-8168-32E0129D6B40}" type="datetimeFigureOut">
              <a:rPr lang="cs-CZ" smtClean="0"/>
              <a:pPr/>
              <a:t>11.6.2013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B3D2-7525-4E46-A04B-B5EBFE62B6E1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60" r:id="rId3"/>
    <p:sldLayoutId id="2147483661" r:id="rId4"/>
    <p:sldLayoutId id="2147483663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TeXGyreAdventor" pitchFamily="50" charset="-1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Dokument_aplikace_Microsoft_Office_Word1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sz="quarter" idx="10"/>
          </p:nvPr>
        </p:nvSpPr>
        <p:spPr>
          <a:xfrm>
            <a:off x="467544" y="3501008"/>
            <a:ext cx="7416353" cy="172846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cs-CZ" sz="6400" dirty="0" smtClean="0"/>
              <a:t>Návrh řídicího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cs-CZ" sz="6400" dirty="0" smtClean="0"/>
              <a:t>systému CNC stroje</a:t>
            </a:r>
          </a:p>
          <a:p>
            <a:r>
              <a:rPr lang="cs-CZ" sz="3300" dirty="0" smtClean="0">
                <a:solidFill>
                  <a:srgbClr val="083643"/>
                </a:solidFill>
              </a:rPr>
              <a:t>se zaměřením na dynamiku pohybu</a:t>
            </a:r>
            <a:endParaRPr lang="cs-CZ" sz="3300" dirty="0">
              <a:solidFill>
                <a:srgbClr val="0836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>
          <a:xfrm>
            <a:off x="3203848" y="188640"/>
            <a:ext cx="5544616" cy="1152128"/>
          </a:xfrm>
        </p:spPr>
        <p:txBody>
          <a:bodyPr/>
          <a:lstStyle/>
          <a:p>
            <a:r>
              <a:rPr lang="cs-CZ" dirty="0" smtClean="0"/>
              <a:t>Co je to </a:t>
            </a:r>
            <a:r>
              <a:rPr lang="cs-CZ" dirty="0" err="1" smtClean="0"/>
              <a:t>ryv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100392" y="6376243"/>
            <a:ext cx="802432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9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8" name="Zástupný symbol pro obrázek 7" descr="ryv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5400" r="5400"/>
          <a:stretch>
            <a:fillRect/>
          </a:stretch>
        </p:blipFill>
        <p:spPr/>
      </p:pic>
      <p:sp>
        <p:nvSpPr>
          <p:cNvPr id="9" name="TextovéPole 8"/>
          <p:cNvSpPr txBox="1"/>
          <p:nvPr/>
        </p:nvSpPr>
        <p:spPr>
          <a:xfrm>
            <a:off x="3275856" y="141277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>
                <a:solidFill>
                  <a:schemeClr val="bg1"/>
                </a:solidFill>
              </a:rPr>
              <a:t>Popisuje časovou </a:t>
            </a:r>
            <a:r>
              <a:rPr lang="cs-CZ" sz="4400" dirty="0" smtClean="0">
                <a:solidFill>
                  <a:srgbClr val="A4CF00"/>
                </a:solidFill>
              </a:rPr>
              <a:t>změnu</a:t>
            </a:r>
            <a:r>
              <a:rPr lang="cs-CZ" sz="4400" dirty="0" smtClean="0">
                <a:solidFill>
                  <a:schemeClr val="bg1"/>
                </a:solidFill>
              </a:rPr>
              <a:t> </a:t>
            </a:r>
            <a:r>
              <a:rPr lang="cs-CZ" sz="2800" dirty="0" smtClean="0">
                <a:solidFill>
                  <a:schemeClr val="bg1"/>
                </a:solidFill>
              </a:rPr>
              <a:t>zrychlení</a:t>
            </a:r>
            <a:endParaRPr lang="cs-CZ" sz="2800" dirty="0">
              <a:solidFill>
                <a:schemeClr val="bg1"/>
              </a:solidFill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graphicFrame>
        <p:nvGraphicFramePr>
          <p:cNvPr id="20489" name="Object 9"/>
          <p:cNvGraphicFramePr>
            <a:graphicFrameLocks noChangeAspect="1"/>
          </p:cNvGraphicFramePr>
          <p:nvPr/>
        </p:nvGraphicFramePr>
        <p:xfrm>
          <a:off x="-180528" y="3068960"/>
          <a:ext cx="11507834" cy="2659681"/>
        </p:xfrm>
        <a:graphic>
          <a:graphicData uri="http://schemas.openxmlformats.org/presentationml/2006/ole">
            <p:oleObj spid="_x0000_s20489" name="Dokument" r:id="rId4" imgW="5746651" imgH="129446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24936" cy="792088"/>
          </a:xfrm>
        </p:spPr>
        <p:txBody>
          <a:bodyPr>
            <a:normAutofit/>
          </a:bodyPr>
          <a:lstStyle/>
          <a:p>
            <a:r>
              <a:rPr lang="cs-CZ" dirty="0" smtClean="0"/>
              <a:t>Pohyb po oblouku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11886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28384" y="6356350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10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7" name="Zástupný symbol pro obrázek 6" descr="kružnice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653" b="653"/>
          <a:stretch>
            <a:fillRect/>
          </a:stretch>
        </p:blipFill>
        <p:spPr>
          <a:xfrm>
            <a:off x="0" y="1916113"/>
            <a:ext cx="9144000" cy="4365625"/>
          </a:xfrm>
        </p:spPr>
      </p:pic>
      <p:sp>
        <p:nvSpPr>
          <p:cNvPr id="8" name="TextovéPole 7"/>
          <p:cNvSpPr txBox="1"/>
          <p:nvPr/>
        </p:nvSpPr>
        <p:spPr>
          <a:xfrm>
            <a:off x="1979712" y="1052736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nutno uvažovat </a:t>
            </a:r>
            <a:r>
              <a:rPr lang="cs-CZ" sz="4800" dirty="0" smtClean="0">
                <a:solidFill>
                  <a:srgbClr val="083643"/>
                </a:solidFill>
              </a:rPr>
              <a:t>dostředivé</a:t>
            </a:r>
            <a:r>
              <a:rPr lang="cs-CZ" sz="2800" dirty="0" smtClean="0"/>
              <a:t> </a:t>
            </a:r>
            <a:r>
              <a:rPr lang="cs-CZ" sz="2400" dirty="0" smtClean="0"/>
              <a:t>zrychlení</a:t>
            </a:r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Rozdělení úloh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28384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76243"/>
            <a:ext cx="1008112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11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Zástupný symbol pro obrázek 10" descr="rozdeleni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417" b="417"/>
          <a:stretch>
            <a:fillRect/>
          </a:stretch>
        </p:blipFill>
        <p:spPr/>
      </p:pic>
      <p:sp>
        <p:nvSpPr>
          <p:cNvPr id="12" name="TextovéPole 11"/>
          <p:cNvSpPr txBox="1"/>
          <p:nvPr/>
        </p:nvSpPr>
        <p:spPr>
          <a:xfrm>
            <a:off x="323528" y="26369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smtClean="0">
                <a:solidFill>
                  <a:srgbClr val="A4CF00"/>
                </a:solidFill>
              </a:rPr>
              <a:t>interpolátor</a:t>
            </a:r>
            <a:endParaRPr lang="cs-CZ" sz="4000" dirty="0">
              <a:solidFill>
                <a:srgbClr val="A4CF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4932040" y="257709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smtClean="0">
                <a:solidFill>
                  <a:srgbClr val="A4CF00"/>
                </a:solidFill>
              </a:rPr>
              <a:t>počítač</a:t>
            </a:r>
            <a:endParaRPr lang="cs-CZ" sz="4000" dirty="0">
              <a:solidFill>
                <a:srgbClr val="A4CF00"/>
              </a:solidFill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251520" y="3356992"/>
            <a:ext cx="4248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přijímá příkazy</a:t>
            </a:r>
          </a:p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interpoluje pohyb</a:t>
            </a:r>
          </a:p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generuje výstupní 	signály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4895528" y="3322727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přijímá uživatelský 	vstup</a:t>
            </a:r>
          </a:p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určuje trajektorii 	pohybu a rychlost</a:t>
            </a:r>
          </a:p>
          <a:p>
            <a:pPr>
              <a:buClr>
                <a:srgbClr val="A4CF00"/>
              </a:buClr>
              <a:buSzPct val="80000"/>
              <a:buFont typeface="TeXGyreAdventor" pitchFamily="50" charset="-18"/>
              <a:buChar char="•"/>
              <a:tabLst>
                <a:tab pos="216000" algn="l"/>
              </a:tabLst>
            </a:pPr>
            <a:r>
              <a:rPr lang="cs-CZ" sz="3200" dirty="0" smtClean="0">
                <a:solidFill>
                  <a:schemeClr val="bg1"/>
                </a:solidFill>
              </a:rPr>
              <a:t>generuje příkazy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4149080"/>
            <a:ext cx="8496944" cy="792088"/>
          </a:xfrm>
        </p:spPr>
        <p:txBody>
          <a:bodyPr/>
          <a:lstStyle/>
          <a:p>
            <a:r>
              <a:rPr lang="cs-CZ" dirty="0" smtClean="0"/>
              <a:t>Interpolátor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453336"/>
            <a:ext cx="8028384" cy="404664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12</a:t>
            </a:fld>
            <a:r>
              <a:rPr lang="cs-CZ" dirty="0" smtClean="0"/>
              <a:t>/20</a:t>
            </a:r>
            <a:endParaRPr lang="cs-CZ" dirty="0"/>
          </a:p>
        </p:txBody>
      </p:sp>
      <p:sp>
        <p:nvSpPr>
          <p:cNvPr id="9" name="Zástupný symbol pro obrázek 8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Obrázek 5" descr="STM32F4.jpg"/>
          <p:cNvPicPr>
            <a:picLocks noChangeAspect="1"/>
          </p:cNvPicPr>
          <p:nvPr/>
        </p:nvPicPr>
        <p:blipFill>
          <a:blip r:embed="rId2" cstate="print"/>
          <a:srcRect t="8786" b="25000"/>
          <a:stretch>
            <a:fillRect/>
          </a:stretch>
        </p:blipFill>
        <p:spPr>
          <a:xfrm>
            <a:off x="0" y="0"/>
            <a:ext cx="9144000" cy="4005064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1547664" y="5157192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 smtClean="0"/>
              <a:t>postaven na </a:t>
            </a:r>
            <a:r>
              <a:rPr lang="cs-CZ" sz="3600" dirty="0" smtClean="0">
                <a:solidFill>
                  <a:srgbClr val="083643"/>
                </a:solidFill>
              </a:rPr>
              <a:t>STM32F4-</a:t>
            </a:r>
            <a:r>
              <a:rPr lang="cs-CZ" sz="3600" dirty="0" err="1" smtClean="0">
                <a:solidFill>
                  <a:srgbClr val="083643"/>
                </a:solidFill>
              </a:rPr>
              <a:t>Discovery</a:t>
            </a:r>
            <a:r>
              <a:rPr lang="cs-CZ" sz="3600" dirty="0" smtClean="0">
                <a:solidFill>
                  <a:srgbClr val="083643"/>
                </a:solidFill>
              </a:rPr>
              <a:t> </a:t>
            </a:r>
            <a:r>
              <a:rPr lang="cs-CZ" sz="3600" dirty="0" err="1" smtClean="0">
                <a:solidFill>
                  <a:srgbClr val="083643"/>
                </a:solidFill>
              </a:rPr>
              <a:t>kitu</a:t>
            </a:r>
            <a:endParaRPr lang="cs-CZ" sz="3600" dirty="0">
              <a:solidFill>
                <a:srgbClr val="0836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75856" y="44624"/>
            <a:ext cx="5544616" cy="1512168"/>
          </a:xfrm>
        </p:spPr>
        <p:txBody>
          <a:bodyPr/>
          <a:lstStyle/>
          <a:p>
            <a:r>
              <a:rPr lang="cs-CZ" dirty="0" smtClean="0"/>
              <a:t>Vlastnosti interpolátoru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28384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936104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13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Zástupný symbol pro obrázek 5" descr="PCB3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l="5396" r="5396"/>
          <a:stretch>
            <a:fillRect/>
          </a:stretch>
        </p:blipFill>
        <p:spPr/>
      </p:pic>
      <p:sp>
        <p:nvSpPr>
          <p:cNvPr id="7" name="TextovéPole 6"/>
          <p:cNvSpPr txBox="1"/>
          <p:nvPr/>
        </p:nvSpPr>
        <p:spPr>
          <a:xfrm>
            <a:off x="3275856" y="1700808"/>
            <a:ext cx="56886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firmware napsán v jazyce C</a:t>
            </a: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USB </a:t>
            </a:r>
            <a:r>
              <a:rPr lang="cs-CZ" sz="3200" dirty="0" err="1" smtClean="0">
                <a:solidFill>
                  <a:srgbClr val="A4CF00"/>
                </a:solidFill>
              </a:rPr>
              <a:t>vendor</a:t>
            </a:r>
            <a:r>
              <a:rPr lang="cs-CZ" sz="3200" dirty="0" smtClean="0">
                <a:solidFill>
                  <a:srgbClr val="A4CF00"/>
                </a:solidFill>
              </a:rPr>
              <a:t>-</a:t>
            </a:r>
            <a:r>
              <a:rPr lang="cs-CZ" sz="3200" dirty="0" err="1" smtClean="0">
                <a:solidFill>
                  <a:srgbClr val="A4CF00"/>
                </a:solidFill>
              </a:rPr>
              <a:t>specified</a:t>
            </a:r>
            <a:r>
              <a:rPr lang="cs-CZ" sz="2400" dirty="0" smtClean="0">
                <a:solidFill>
                  <a:schemeClr val="bg1"/>
                </a:solidFill>
              </a:rPr>
              <a:t> zařízení</a:t>
            </a: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interpolace lineární i obloukové 	trajektorie</a:t>
            </a: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výpočty probíhají 	v </a:t>
            </a:r>
            <a:r>
              <a:rPr lang="cs-CZ" sz="3200" dirty="0" smtClean="0">
                <a:solidFill>
                  <a:srgbClr val="A4CF00"/>
                </a:solidFill>
              </a:rPr>
              <a:t>kombinované</a:t>
            </a:r>
            <a:r>
              <a:rPr lang="cs-CZ" sz="2400" dirty="0" smtClean="0">
                <a:solidFill>
                  <a:srgbClr val="A4CF00"/>
                </a:solidFill>
              </a:rPr>
              <a:t> </a:t>
            </a:r>
            <a:r>
              <a:rPr lang="cs-CZ" sz="2400" dirty="0" smtClean="0">
                <a:solidFill>
                  <a:schemeClr val="bg1"/>
                </a:solidFill>
              </a:rPr>
              <a:t>aritmetice 	</a:t>
            </a:r>
            <a:r>
              <a:rPr lang="cs-CZ" sz="2000" dirty="0" smtClean="0">
                <a:solidFill>
                  <a:schemeClr val="bg1"/>
                </a:solidFill>
              </a:rPr>
              <a:t>(</a:t>
            </a:r>
            <a:r>
              <a:rPr lang="cs-CZ" sz="2000" dirty="0" err="1" smtClean="0">
                <a:solidFill>
                  <a:schemeClr val="bg1"/>
                </a:solidFill>
              </a:rPr>
              <a:t>floating</a:t>
            </a:r>
            <a:r>
              <a:rPr lang="cs-CZ" sz="2000" dirty="0" smtClean="0">
                <a:solidFill>
                  <a:schemeClr val="bg1"/>
                </a:solidFill>
              </a:rPr>
              <a:t> i </a:t>
            </a:r>
            <a:r>
              <a:rPr lang="cs-CZ" sz="2000" dirty="0" err="1" smtClean="0">
                <a:solidFill>
                  <a:schemeClr val="bg1"/>
                </a:solidFill>
              </a:rPr>
              <a:t>fixed</a:t>
            </a:r>
            <a:r>
              <a:rPr lang="cs-CZ" sz="2000" dirty="0" smtClean="0">
                <a:solidFill>
                  <a:schemeClr val="bg1"/>
                </a:solidFill>
              </a:rPr>
              <a:t> point)</a:t>
            </a: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výstupní step-</a:t>
            </a:r>
            <a:r>
              <a:rPr lang="cs-CZ" sz="2400" dirty="0" err="1" smtClean="0">
                <a:solidFill>
                  <a:schemeClr val="bg1"/>
                </a:solidFill>
              </a:rPr>
              <a:t>dir</a:t>
            </a:r>
            <a:r>
              <a:rPr lang="cs-CZ" sz="2400" dirty="0" smtClean="0">
                <a:solidFill>
                  <a:schemeClr val="bg1"/>
                </a:solidFill>
              </a:rPr>
              <a:t> signál</a:t>
            </a:r>
          </a:p>
          <a:p>
            <a:pPr>
              <a:buSzPct val="100000"/>
            </a:pP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96944" cy="792088"/>
          </a:xfrm>
        </p:spPr>
        <p:txBody>
          <a:bodyPr/>
          <a:lstStyle/>
          <a:p>
            <a:r>
              <a:rPr lang="cs-CZ" dirty="0" smtClean="0"/>
              <a:t>Aplikace pro počítač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956376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14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6" name="Obrázek 5" descr="okn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9144000" cy="5166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47864" y="188640"/>
            <a:ext cx="5544616" cy="129614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Vlastnosti aplikace pro počítač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28384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56350"/>
            <a:ext cx="936104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15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Zástupný symbol pro obrázek 5" descr="panel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l="5370" r="5370"/>
          <a:stretch>
            <a:fillRect/>
          </a:stretch>
        </p:blipFill>
        <p:spPr/>
      </p:pic>
      <p:sp>
        <p:nvSpPr>
          <p:cNvPr id="7" name="TextovéPole 6"/>
          <p:cNvSpPr txBox="1"/>
          <p:nvPr/>
        </p:nvSpPr>
        <p:spPr>
          <a:xfrm>
            <a:off x="3347864" y="1700808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smtClean="0">
                <a:solidFill>
                  <a:schemeClr val="bg1"/>
                </a:solidFill>
              </a:rPr>
              <a:t>napsána </a:t>
            </a:r>
            <a:r>
              <a:rPr lang="cs-CZ" sz="2400" dirty="0" smtClean="0">
                <a:solidFill>
                  <a:schemeClr val="bg1"/>
                </a:solidFill>
              </a:rPr>
              <a:t>v jazyce C++ a knihovně </a:t>
            </a:r>
            <a:r>
              <a:rPr lang="cs-CZ" sz="2400" dirty="0" err="1" smtClean="0">
                <a:solidFill>
                  <a:schemeClr val="bg1"/>
                </a:solidFill>
              </a:rPr>
              <a:t>wxWidgets</a:t>
            </a:r>
            <a:endParaRPr lang="cs-CZ" sz="2400" dirty="0" smtClean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přijímá </a:t>
            </a:r>
            <a:r>
              <a:rPr lang="cs-CZ" sz="3200" dirty="0" smtClean="0">
                <a:solidFill>
                  <a:srgbClr val="A4CF00"/>
                </a:solidFill>
              </a:rPr>
              <a:t>G-kód</a:t>
            </a:r>
          </a:p>
          <a:p>
            <a:pPr lvl="1"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všechny jeho </a:t>
            </a:r>
            <a:r>
              <a:rPr lang="cs-CZ" sz="3200" dirty="0" smtClean="0">
                <a:solidFill>
                  <a:srgbClr val="A4CF00"/>
                </a:solidFill>
              </a:rPr>
              <a:t>běžné</a:t>
            </a:r>
            <a:r>
              <a:rPr lang="cs-CZ" sz="2400" dirty="0" smtClean="0">
                <a:solidFill>
                  <a:schemeClr val="bg1"/>
                </a:solidFill>
              </a:rPr>
              <a:t> funkce</a:t>
            </a:r>
          </a:p>
          <a:p>
            <a:pPr lvl="1"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podpora pro </a:t>
            </a:r>
            <a:r>
              <a:rPr lang="cs-CZ" sz="3200" dirty="0" smtClean="0">
                <a:solidFill>
                  <a:srgbClr val="A4CF00"/>
                </a:solidFill>
              </a:rPr>
              <a:t>korekce</a:t>
            </a:r>
            <a:r>
              <a:rPr lang="cs-CZ" sz="2400" dirty="0" smtClean="0">
                <a:solidFill>
                  <a:schemeClr val="bg1"/>
                </a:solidFill>
              </a:rPr>
              <a:t> nástroje</a:t>
            </a:r>
          </a:p>
          <a:p>
            <a:pPr>
              <a:spcAft>
                <a:spcPts val="1200"/>
              </a:spcAft>
              <a:buClr>
                <a:srgbClr val="A4CF00"/>
              </a:buClr>
              <a:buSzPct val="100000"/>
              <a:buFont typeface="Arial" pitchFamily="34" charset="0"/>
              <a:buChar char="•"/>
              <a:tabLst>
                <a:tab pos="144000" algn="l"/>
              </a:tabLst>
            </a:pPr>
            <a:r>
              <a:rPr lang="cs-CZ" sz="2400" dirty="0" smtClean="0">
                <a:solidFill>
                  <a:schemeClr val="bg1"/>
                </a:solidFill>
              </a:rPr>
              <a:t>grafický náhled drah a pozice stroje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03848" y="188640"/>
            <a:ext cx="5256584" cy="1584176"/>
          </a:xfrm>
        </p:spPr>
        <p:txBody>
          <a:bodyPr/>
          <a:lstStyle/>
          <a:p>
            <a:r>
              <a:rPr lang="cs-CZ" dirty="0" smtClean="0"/>
              <a:t>Kompenzace nástroje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28384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28384" y="6356350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16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7" name="Zástupný symbol pro obrázek 6" descr="nastroj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l="5384" r="5384"/>
          <a:stretch>
            <a:fillRect/>
          </a:stretch>
        </p:blipFill>
        <p:spPr/>
      </p:pic>
      <p:pic>
        <p:nvPicPr>
          <p:cNvPr id="8" name="Obrázek 7" descr="korekce-komb-dv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1772816"/>
            <a:ext cx="4968552" cy="4163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Testování systému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7956376" cy="501650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46032" y="6376243"/>
            <a:ext cx="874440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17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Obrázek 5" descr="plotter.jpg"/>
          <p:cNvPicPr>
            <a:picLocks noChangeAspect="1"/>
          </p:cNvPicPr>
          <p:nvPr/>
        </p:nvPicPr>
        <p:blipFill>
          <a:blip r:embed="rId2" cstate="print"/>
          <a:srcRect t="11724" b="19098"/>
          <a:stretch>
            <a:fillRect/>
          </a:stretch>
        </p:blipFill>
        <p:spPr>
          <a:xfrm>
            <a:off x="0" y="2060848"/>
            <a:ext cx="9144000" cy="4248472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3383360" y="119675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</a:rPr>
              <a:t>jednoduchý </a:t>
            </a:r>
            <a:r>
              <a:rPr lang="cs-CZ" sz="4000" dirty="0" smtClean="0">
                <a:solidFill>
                  <a:srgbClr val="A4CF00"/>
                </a:solidFill>
              </a:rPr>
              <a:t>plotter</a:t>
            </a:r>
            <a:endParaRPr lang="cs-CZ" sz="4000" dirty="0">
              <a:solidFill>
                <a:srgbClr val="A4C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Zhodnocení výsledků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8028384" cy="501649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28384" y="6376243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18</a:t>
            </a:fld>
            <a:r>
              <a:rPr lang="cs-CZ" dirty="0" smtClean="0"/>
              <a:t>/20</a:t>
            </a:r>
            <a:endParaRPr lang="cs-CZ" dirty="0"/>
          </a:p>
        </p:txBody>
      </p:sp>
      <p:sp>
        <p:nvSpPr>
          <p:cNvPr id="8" name="Zástupný symbol pro obrázek 7"/>
          <p:cNvSpPr>
            <a:spLocks noGrp="1"/>
          </p:cNvSpPr>
          <p:nvPr>
            <p:ph type="pic" sz="quarter" idx="13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bg1"/>
                </a:solidFill>
              </a:rPr>
              <a:t>Co je to vlastně CNC stroj?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7992888" cy="501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s-CZ" sz="1800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sz="1800" dirty="0" smtClean="0">
                <a:solidFill>
                  <a:srgbClr val="083643"/>
                </a:solidFill>
              </a:rPr>
              <a:t>se zaměřením na dynamiku pohybu</a:t>
            </a:r>
            <a:endParaRPr lang="cs-CZ" sz="1800" dirty="0">
              <a:solidFill>
                <a:srgbClr val="083643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162056" y="6376243"/>
            <a:ext cx="802432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1/20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7" name="Zástupný symbol pro obrázek 6" descr="6868986080_2caeb44c31_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36017" b="36017"/>
          <a:stretch>
            <a:fillRect/>
          </a:stretch>
        </p:blipFill>
        <p:spPr/>
      </p:pic>
      <p:sp>
        <p:nvSpPr>
          <p:cNvPr id="8" name="TextovéPole 7"/>
          <p:cNvSpPr txBox="1"/>
          <p:nvPr/>
        </p:nvSpPr>
        <p:spPr>
          <a:xfrm>
            <a:off x="179512" y="3140968"/>
            <a:ext cx="8964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smtClean="0">
                <a:solidFill>
                  <a:schemeClr val="bg1"/>
                </a:solidFill>
              </a:rPr>
              <a:t>„Počítačové číslicové řízení (CNC) slouží</a:t>
            </a:r>
          </a:p>
          <a:p>
            <a:r>
              <a:rPr lang="cs-CZ" sz="3200" dirty="0" smtClean="0">
                <a:solidFill>
                  <a:srgbClr val="A4CF00"/>
                </a:solidFill>
              </a:rPr>
              <a:t>k automatizaci </a:t>
            </a:r>
            <a:r>
              <a:rPr lang="cs-CZ" sz="2800" dirty="0" smtClean="0">
                <a:solidFill>
                  <a:schemeClr val="bg1"/>
                </a:solidFill>
              </a:rPr>
              <a:t>obráběcích a jiných strojů“ </a:t>
            </a:r>
            <a:r>
              <a:rPr lang="cs-CZ" sz="1400" dirty="0" smtClean="0">
                <a:solidFill>
                  <a:schemeClr val="bg1"/>
                </a:solidFill>
              </a:rPr>
              <a:t>- </a:t>
            </a:r>
            <a:r>
              <a:rPr lang="cs-CZ" sz="1400" dirty="0" err="1" smtClean="0">
                <a:solidFill>
                  <a:schemeClr val="bg1"/>
                </a:solidFill>
              </a:rPr>
              <a:t>wikipedia</a:t>
            </a:r>
            <a:endParaRPr lang="cs-CZ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Budoucnost projektu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956376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956376" y="6376243"/>
            <a:ext cx="936104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19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7" name="Zástupný symbol pro obrázek 6" descr="budoucnost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11" b="11"/>
          <a:stretch>
            <a:fillRect/>
          </a:stretch>
        </p:blipFill>
        <p:spPr/>
      </p:pic>
      <p:sp>
        <p:nvSpPr>
          <p:cNvPr id="8" name="TextovéPole 7"/>
          <p:cNvSpPr txBox="1"/>
          <p:nvPr/>
        </p:nvSpPr>
        <p:spPr>
          <a:xfrm>
            <a:off x="395536" y="4149080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</a:rPr>
              <a:t>současný stav je technické </a:t>
            </a:r>
            <a:r>
              <a:rPr lang="cs-CZ" sz="4000" dirty="0" smtClean="0">
                <a:solidFill>
                  <a:srgbClr val="A4CF00"/>
                </a:solidFill>
              </a:rPr>
              <a:t>demo</a:t>
            </a:r>
            <a:endParaRPr lang="cs-CZ" sz="2400" dirty="0">
              <a:solidFill>
                <a:schemeClr val="bg1"/>
              </a:solidFill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3851920" y="5013176"/>
            <a:ext cx="586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</a:rPr>
              <a:t>Do budoucna spolupráce se společností </a:t>
            </a:r>
            <a:r>
              <a:rPr lang="cs-CZ" sz="4000" dirty="0" smtClean="0">
                <a:solidFill>
                  <a:srgbClr val="A4CF00"/>
                </a:solidFill>
              </a:rPr>
              <a:t>DMX </a:t>
            </a:r>
            <a:r>
              <a:rPr lang="cs-CZ" sz="4000" dirty="0" err="1" smtClean="0">
                <a:solidFill>
                  <a:srgbClr val="A4CF00"/>
                </a:solidFill>
              </a:rPr>
              <a:t>system</a:t>
            </a:r>
            <a:endParaRPr lang="cs-CZ" sz="4000" dirty="0">
              <a:solidFill>
                <a:srgbClr val="A4C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 descr="kontakty.png"/>
          <p:cNvPicPr>
            <a:picLocks noChangeAspect="1"/>
          </p:cNvPicPr>
          <p:nvPr/>
        </p:nvPicPr>
        <p:blipFill>
          <a:blip r:embed="rId2" cstate="print"/>
          <a:srcRect r="6191" b="45349"/>
          <a:stretch>
            <a:fillRect/>
          </a:stretch>
        </p:blipFill>
        <p:spPr>
          <a:xfrm>
            <a:off x="3442668" y="5068567"/>
            <a:ext cx="553268" cy="520673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47864" y="404664"/>
            <a:ext cx="5256584" cy="864096"/>
          </a:xfrm>
        </p:spPr>
        <p:txBody>
          <a:bodyPr>
            <a:noAutofit/>
          </a:bodyPr>
          <a:lstStyle/>
          <a:p>
            <a:r>
              <a:rPr lang="cs-CZ" sz="8000" dirty="0" smtClean="0"/>
              <a:t>Dotazy</a:t>
            </a:r>
            <a:endParaRPr lang="cs-CZ" sz="800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956376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28384" y="6356350"/>
            <a:ext cx="864096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20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8" name="Zástupný symbol pro obrázek 7" descr="dotazy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5373" r="5373"/>
          <a:stretch>
            <a:fillRect/>
          </a:stretch>
        </p:blipFill>
        <p:spPr/>
      </p:pic>
      <p:sp>
        <p:nvSpPr>
          <p:cNvPr id="9" name="TextovéPole 8"/>
          <p:cNvSpPr txBox="1"/>
          <p:nvPr/>
        </p:nvSpPr>
        <p:spPr>
          <a:xfrm>
            <a:off x="3491880" y="4365104"/>
            <a:ext cx="3672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 smtClean="0">
                <a:solidFill>
                  <a:schemeClr val="bg1"/>
                </a:solidFill>
                <a:latin typeface="TeXGyreAdventor" pitchFamily="50" charset="-18"/>
              </a:rPr>
              <a:t>Jan Mrázek</a:t>
            </a:r>
            <a:endParaRPr lang="cs-CZ" sz="4400" dirty="0">
              <a:solidFill>
                <a:schemeClr val="bg1"/>
              </a:solidFill>
              <a:latin typeface="TeXGyreAdventor" pitchFamily="50" charset="-18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3888432" y="5085184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>
                <a:solidFill>
                  <a:srgbClr val="083643"/>
                </a:solidFill>
                <a:latin typeface="TeXGyreAdventor" pitchFamily="50" charset="-18"/>
              </a:rPr>
              <a:t>email@</a:t>
            </a:r>
            <a:r>
              <a:rPr lang="cs-CZ" sz="2400" dirty="0" err="1" smtClean="0">
                <a:solidFill>
                  <a:srgbClr val="083643"/>
                </a:solidFill>
                <a:latin typeface="TeXGyreAdventor" pitchFamily="50" charset="-18"/>
              </a:rPr>
              <a:t>honzamrazek.cz</a:t>
            </a:r>
            <a:endParaRPr lang="cs-CZ" sz="2400" dirty="0">
              <a:solidFill>
                <a:srgbClr val="083643"/>
              </a:solidFill>
              <a:latin typeface="TeXGyreAdventor" pitchFamily="50" charset="-18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347864" y="5517232"/>
            <a:ext cx="914400" cy="504056"/>
          </a:xfrm>
          <a:prstGeom prst="rect">
            <a:avLst/>
          </a:prstGeom>
          <a:solidFill>
            <a:srgbClr val="A4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92088"/>
          </a:xfrm>
        </p:spPr>
        <p:txBody>
          <a:bodyPr/>
          <a:lstStyle/>
          <a:p>
            <a:r>
              <a:rPr lang="cs-CZ" dirty="0" smtClean="0"/>
              <a:t>Seznam použitých zdrojů</a:t>
            </a:r>
            <a:endParaRPr lang="cs-CZ" dirty="0"/>
          </a:p>
        </p:txBody>
      </p:sp>
      <p:sp>
        <p:nvSpPr>
          <p:cNvPr id="7" name="TextovéPole 6"/>
          <p:cNvSpPr txBox="1"/>
          <p:nvPr/>
        </p:nvSpPr>
        <p:spPr>
          <a:xfrm>
            <a:off x="323528" y="90872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s-CZ" dirty="0" smtClean="0">
                <a:solidFill>
                  <a:schemeClr val="bg1"/>
                </a:solidFill>
              </a:rPr>
              <a:t>Všechny použité obrázky v této prezentaci jsou původní, či jsou šířeny pod licencí </a:t>
            </a:r>
            <a:r>
              <a:rPr lang="cs-CZ" dirty="0" err="1" smtClean="0">
                <a:solidFill>
                  <a:schemeClr val="bg1"/>
                </a:solidFill>
              </a:rPr>
              <a:t>Creative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Commons</a:t>
            </a:r>
            <a:r>
              <a:rPr lang="cs-CZ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cs-CZ" dirty="0" smtClean="0">
                <a:solidFill>
                  <a:schemeClr val="bg1"/>
                </a:solidFill>
              </a:rPr>
              <a:t>Seznam převzatých fotografií pro jednotlivé snímky: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467544" y="1916832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Úvodní snímek: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dmasterton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/6635307757/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raster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/6868986080/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2.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nataliejohnson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/2126869302/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3.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pafgadget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/6077749399/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6.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fxp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/2204984086/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7.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martin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heigan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/4544138976/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8.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swinehartdesign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/4670422523/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9.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sfsteve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/504167939/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10.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fitzharris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/7592626086/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11.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/9187692@N03/2743000635/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13.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mandolux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/1564207767/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15.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worldskills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/6219656305/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19.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nasebaer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/101363489/</a:t>
            </a:r>
          </a:p>
          <a:p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20. http://www.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flickr.com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photos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cs-CZ" dirty="0" err="1" smtClean="0">
                <a:solidFill>
                  <a:schemeClr val="bg1">
                    <a:lumMod val="65000"/>
                  </a:schemeClr>
                </a:solidFill>
              </a:rPr>
              <a:t>dmasterton</a:t>
            </a:r>
            <a:r>
              <a:rPr lang="cs-CZ" dirty="0" smtClean="0">
                <a:solidFill>
                  <a:schemeClr val="bg1">
                    <a:lumMod val="65000"/>
                  </a:schemeClr>
                </a:solidFill>
              </a:rPr>
              <a:t>/6309138103/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03848" y="620688"/>
            <a:ext cx="5688632" cy="1728192"/>
          </a:xfrm>
        </p:spPr>
        <p:txBody>
          <a:bodyPr>
            <a:normAutofit fontScale="90000"/>
          </a:bodyPr>
          <a:lstStyle/>
          <a:p>
            <a:r>
              <a:rPr lang="cs-CZ" dirty="0" smtClean="0">
                <a:solidFill>
                  <a:schemeClr val="tx1"/>
                </a:solidFill>
              </a:rPr>
              <a:t>Nedostatky současných</a:t>
            </a:r>
            <a:br>
              <a:rPr lang="cs-CZ" dirty="0" smtClean="0">
                <a:solidFill>
                  <a:schemeClr val="tx1"/>
                </a:solidFill>
              </a:rPr>
            </a:br>
            <a:r>
              <a:rPr lang="cs-CZ" dirty="0" smtClean="0">
                <a:solidFill>
                  <a:schemeClr val="tx1"/>
                </a:solidFill>
              </a:rPr>
              <a:t>řídicích systémů</a:t>
            </a:r>
            <a:br>
              <a:rPr lang="cs-CZ" dirty="0" smtClean="0">
                <a:solidFill>
                  <a:schemeClr val="tx1"/>
                </a:solidFill>
              </a:rPr>
            </a:br>
            <a:r>
              <a:rPr lang="cs-CZ" dirty="0" smtClean="0">
                <a:solidFill>
                  <a:schemeClr val="tx1"/>
                </a:solidFill>
              </a:rPr>
              <a:t>pro hobby použití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s-CZ" sz="1800" dirty="0" smtClean="0"/>
              <a:t>Návrh řídicího systému CNC stroje </a:t>
            </a:r>
            <a:r>
              <a:rPr lang="cs-CZ" sz="1800" dirty="0" smtClean="0">
                <a:solidFill>
                  <a:srgbClr val="A4CF00"/>
                </a:solidFill>
              </a:rPr>
              <a:t>se zaměřením na dynamiku pohybu</a:t>
            </a:r>
            <a:endParaRPr lang="cs-CZ" sz="1800" dirty="0">
              <a:solidFill>
                <a:srgbClr val="A4CF00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162056" y="6356350"/>
            <a:ext cx="730424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2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8" name="Zástupný symbol pro obrázek 7" descr="dite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87824" cy="6309320"/>
          </a:xfrm>
        </p:spPr>
      </p:pic>
      <p:sp>
        <p:nvSpPr>
          <p:cNvPr id="9" name="TextovéPole 8"/>
          <p:cNvSpPr txBox="1"/>
          <p:nvPr/>
        </p:nvSpPr>
        <p:spPr>
          <a:xfrm>
            <a:off x="3131840" y="3212976"/>
            <a:ext cx="60121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sz="2400" dirty="0" smtClean="0"/>
              <a:t>Omezené možnosti generování řídicích </a:t>
            </a:r>
            <a:r>
              <a:rPr lang="cs-CZ" sz="4800" dirty="0" smtClean="0">
                <a:solidFill>
                  <a:srgbClr val="083643"/>
                </a:solidFill>
              </a:rPr>
              <a:t>signálů</a:t>
            </a:r>
          </a:p>
          <a:p>
            <a:pPr marL="514350" indent="-514350">
              <a:buFont typeface="+mj-lt"/>
              <a:buAutoNum type="arabicPeriod"/>
            </a:pPr>
            <a:endParaRPr lang="cs-CZ" sz="4000" dirty="0" smtClean="0">
              <a:solidFill>
                <a:srgbClr val="083643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sz="2400" dirty="0" smtClean="0"/>
              <a:t>Nevhodné</a:t>
            </a:r>
            <a:r>
              <a:rPr lang="cs-CZ" sz="2800" dirty="0" smtClean="0"/>
              <a:t> </a:t>
            </a:r>
            <a:r>
              <a:rPr lang="cs-CZ" sz="4800" dirty="0" smtClean="0">
                <a:solidFill>
                  <a:srgbClr val="083643"/>
                </a:solidFill>
              </a:rPr>
              <a:t>akcelerační</a:t>
            </a:r>
            <a:r>
              <a:rPr lang="cs-CZ" sz="4800" dirty="0" smtClean="0"/>
              <a:t> </a:t>
            </a:r>
            <a:r>
              <a:rPr lang="cs-CZ" sz="2400" dirty="0" smtClean="0"/>
              <a:t>rampy</a:t>
            </a:r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Běžná koncepce systému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7956376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5B3D2-7525-4E46-A04B-B5EBFE62B6E1}" type="slidenum">
              <a:rPr lang="cs-CZ" smtClean="0"/>
              <a:pPr/>
              <a:t>3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8" name="Zástupný symbol pro obrázek 7" descr="DSC_9210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545" b="2545"/>
          <a:stretch>
            <a:fillRect/>
          </a:stretch>
        </p:blipFill>
        <p:spPr/>
      </p:pic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0" y="2708920"/>
          <a:ext cx="9464272" cy="3240360"/>
        </p:xfrm>
        <a:graphic>
          <a:graphicData uri="http://schemas.openxmlformats.org/presentationml/2006/ole">
            <p:oleObj spid="_x0000_s1027" name="Visio" r:id="rId4" imgW="5205270" imgH="177697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12968" cy="792088"/>
          </a:xfrm>
        </p:spPr>
        <p:txBody>
          <a:bodyPr>
            <a:noAutofit/>
          </a:bodyPr>
          <a:lstStyle/>
          <a:p>
            <a:r>
              <a:rPr lang="cs-CZ" sz="5100" dirty="0" smtClean="0"/>
              <a:t>Jak vyřešit generování signálu?</a:t>
            </a:r>
            <a:endParaRPr lang="cs-CZ" sz="510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028384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5B3D2-7525-4E46-A04B-B5EBFE62B6E1}" type="slidenum">
              <a:rPr lang="cs-CZ" dirty="0" smtClean="0">
                <a:solidFill>
                  <a:schemeClr val="tx1"/>
                </a:solidFill>
              </a:rPr>
              <a:pPr/>
              <a:t>4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</a:p>
        </p:txBody>
      </p:sp>
      <p:pic>
        <p:nvPicPr>
          <p:cNvPr id="10" name="Zástupný symbol pro obrázek 9" descr="PCB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122" b="122"/>
          <a:stretch>
            <a:fillRect/>
          </a:stretch>
        </p:blipFill>
        <p:spPr/>
      </p:pic>
      <p:sp>
        <p:nvSpPr>
          <p:cNvPr id="8" name="TextovéPole 7"/>
          <p:cNvSpPr txBox="1"/>
          <p:nvPr/>
        </p:nvSpPr>
        <p:spPr>
          <a:xfrm>
            <a:off x="1547664" y="1988840"/>
            <a:ext cx="8532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/>
            <a:r>
              <a:rPr lang="cs-CZ" sz="2800" dirty="0" smtClean="0">
                <a:latin typeface="+mj-lt"/>
              </a:rPr>
              <a:t>přidat specializovaný </a:t>
            </a:r>
            <a:r>
              <a:rPr lang="cs-CZ" sz="6000" dirty="0" smtClean="0">
                <a:solidFill>
                  <a:srgbClr val="083643"/>
                </a:solidFill>
                <a:latin typeface="+mj-lt"/>
              </a:rPr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Má koncepce systému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90048" y="6356350"/>
            <a:ext cx="802432" cy="365125"/>
          </a:xfrm>
        </p:spPr>
        <p:txBody>
          <a:bodyPr/>
          <a:lstStyle/>
          <a:p>
            <a:fld id="{76B5B3D2-7525-4E46-A04B-B5EBFE62B6E1}" type="slidenum">
              <a:rPr lang="cs-CZ" dirty="0" smtClean="0">
                <a:solidFill>
                  <a:schemeClr val="tx1"/>
                </a:solidFill>
              </a:rPr>
              <a:pPr/>
              <a:t>5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</a:p>
        </p:txBody>
      </p:sp>
      <p:pic>
        <p:nvPicPr>
          <p:cNvPr id="9" name="Zástupný symbol pro obrázek 8" descr="DSC_9213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477" b="477"/>
          <a:stretch>
            <a:fillRect/>
          </a:stretch>
        </p:blipFill>
        <p:spPr/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-252536" y="2708920"/>
          <a:ext cx="10369152" cy="2949798"/>
        </p:xfrm>
        <a:graphic>
          <a:graphicData uri="http://schemas.openxmlformats.org/presentationml/2006/ole">
            <p:oleObj spid="_x0000_s2050" name="Visio" r:id="rId4" imgW="6653773" imgH="177697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9344" y="188640"/>
            <a:ext cx="5904656" cy="1728192"/>
          </a:xfrm>
        </p:spPr>
        <p:txBody>
          <a:bodyPr/>
          <a:lstStyle/>
          <a:p>
            <a:r>
              <a:rPr lang="cs-CZ" dirty="0" smtClean="0"/>
              <a:t>Jak lépe akcelerovat?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s-CZ" sz="1800" dirty="0" smtClean="0"/>
              <a:t>Návrh řídicího systému CNC stroje </a:t>
            </a:r>
            <a:r>
              <a:rPr lang="cs-CZ" sz="1800" dirty="0" smtClean="0">
                <a:solidFill>
                  <a:srgbClr val="A4CF00"/>
                </a:solidFill>
              </a:rPr>
              <a:t>se zaměřením na dynamiku pohybu</a:t>
            </a:r>
            <a:endParaRPr lang="cs-CZ" sz="1800" dirty="0">
              <a:solidFill>
                <a:srgbClr val="A4CF00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162056" y="6376243"/>
            <a:ext cx="730424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6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6" name="Zástupný symbol pro obrázek 5" descr="S-krivka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l="505" r="505"/>
          <a:stretch>
            <a:fillRect/>
          </a:stretch>
        </p:blipFill>
        <p:spPr/>
      </p:pic>
      <p:sp>
        <p:nvSpPr>
          <p:cNvPr id="8" name="TextovéPole 7"/>
          <p:cNvSpPr txBox="1"/>
          <p:nvPr/>
        </p:nvSpPr>
        <p:spPr>
          <a:xfrm>
            <a:off x="3635896" y="1988840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 smtClean="0"/>
              <a:t>Akcelerovat dle </a:t>
            </a:r>
            <a:r>
              <a:rPr lang="cs-CZ" sz="4400" dirty="0" smtClean="0">
                <a:solidFill>
                  <a:srgbClr val="083643"/>
                </a:solidFill>
              </a:rPr>
              <a:t>S-křivky</a:t>
            </a:r>
            <a:endParaRPr lang="cs-CZ" sz="4400" dirty="0">
              <a:solidFill>
                <a:srgbClr val="083643"/>
              </a:solidFill>
            </a:endParaRPr>
          </a:p>
        </p:txBody>
      </p:sp>
      <p:graphicFrame>
        <p:nvGraphicFramePr>
          <p:cNvPr id="10" name="Graf 9"/>
          <p:cNvGraphicFramePr/>
          <p:nvPr/>
        </p:nvGraphicFramePr>
        <p:xfrm>
          <a:off x="2843808" y="2996952"/>
          <a:ext cx="5904656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 čem spočívá síla S-křivek?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Návrh řídicího systému CNC stroje </a:t>
            </a:r>
            <a:r>
              <a:rPr lang="cs-CZ" dirty="0" smtClean="0">
                <a:solidFill>
                  <a:srgbClr val="083643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090048" y="6376243"/>
            <a:ext cx="802432" cy="365125"/>
          </a:xfrm>
        </p:spPr>
        <p:txBody>
          <a:bodyPr/>
          <a:lstStyle/>
          <a:p>
            <a:fld id="{76B5B3D2-7525-4E46-A04B-B5EBFE62B6E1}" type="slidenum">
              <a:rPr lang="cs-CZ" smtClean="0">
                <a:solidFill>
                  <a:schemeClr val="tx1"/>
                </a:solidFill>
              </a:rPr>
              <a:pPr/>
              <a:t>7</a:t>
            </a:fld>
            <a:r>
              <a:rPr lang="cs-CZ" dirty="0" smtClean="0">
                <a:solidFill>
                  <a:schemeClr val="tx1"/>
                </a:solidFill>
              </a:rPr>
              <a:t>/20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Zástupný symbol pro obrázek 5" descr="gepard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 t="417" b="417"/>
          <a:stretch>
            <a:fillRect/>
          </a:stretch>
        </p:blipFill>
        <p:spPr>
          <a:xfrm>
            <a:off x="0" y="0"/>
            <a:ext cx="9144000" cy="1772816"/>
          </a:xfrm>
        </p:spPr>
      </p:pic>
      <p:graphicFrame>
        <p:nvGraphicFramePr>
          <p:cNvPr id="7" name="Graf 6"/>
          <p:cNvGraphicFramePr/>
          <p:nvPr/>
        </p:nvGraphicFramePr>
        <p:xfrm>
          <a:off x="4788024" y="2564904"/>
          <a:ext cx="4211960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 7"/>
          <p:cNvGraphicFramePr/>
          <p:nvPr/>
        </p:nvGraphicFramePr>
        <p:xfrm>
          <a:off x="0" y="2564904"/>
          <a:ext cx="392392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3707904" y="3645024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 smtClean="0">
                <a:solidFill>
                  <a:schemeClr val="bg1"/>
                </a:solidFill>
              </a:rPr>
              <a:t>vs.</a:t>
            </a:r>
            <a:endParaRPr lang="cs-CZ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491880" y="260648"/>
            <a:ext cx="5256584" cy="720080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Úskalí zrychlování</a:t>
            </a:r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8100392" cy="365125"/>
          </a:xfrm>
        </p:spPr>
        <p:txBody>
          <a:bodyPr/>
          <a:lstStyle/>
          <a:p>
            <a:r>
              <a:rPr lang="cs-CZ" dirty="0" smtClean="0"/>
              <a:t>Návrh řídicího systému CNC stroje </a:t>
            </a:r>
            <a:r>
              <a:rPr lang="cs-CZ" dirty="0" smtClean="0">
                <a:solidFill>
                  <a:srgbClr val="A4CF00"/>
                </a:solidFill>
              </a:rPr>
              <a:t>se zaměřením na dynamiku pohybu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8162056" y="6356350"/>
            <a:ext cx="730424" cy="365125"/>
          </a:xfrm>
        </p:spPr>
        <p:txBody>
          <a:bodyPr/>
          <a:lstStyle/>
          <a:p>
            <a:fld id="{76B5B3D2-7525-4E46-A04B-B5EBFE62B6E1}" type="slidenum">
              <a:rPr lang="cs-CZ" smtClean="0"/>
              <a:pPr/>
              <a:t>8</a:t>
            </a:fld>
            <a:r>
              <a:rPr lang="cs-CZ" dirty="0" smtClean="0"/>
              <a:t>/20</a:t>
            </a:r>
            <a:endParaRPr lang="cs-CZ" dirty="0"/>
          </a:p>
        </p:txBody>
      </p:sp>
      <p:pic>
        <p:nvPicPr>
          <p:cNvPr id="6" name="Zástupný symbol pro obrázek 5" descr="úskalí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87824" cy="6309320"/>
          </a:xfrm>
        </p:spPr>
      </p:pic>
      <p:graphicFrame>
        <p:nvGraphicFramePr>
          <p:cNvPr id="8" name="Graf 7"/>
          <p:cNvGraphicFramePr/>
          <p:nvPr/>
        </p:nvGraphicFramePr>
        <p:xfrm>
          <a:off x="2699792" y="3861048"/>
          <a:ext cx="583264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 8"/>
          <p:cNvGraphicFramePr/>
          <p:nvPr/>
        </p:nvGraphicFramePr>
        <p:xfrm>
          <a:off x="6732240" y="1268760"/>
          <a:ext cx="2016224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ovéPole 9"/>
          <p:cNvSpPr txBox="1"/>
          <p:nvPr/>
        </p:nvSpPr>
        <p:spPr>
          <a:xfrm>
            <a:off x="3635896" y="1268760"/>
            <a:ext cx="3312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smtClean="0">
                <a:solidFill>
                  <a:srgbClr val="083643"/>
                </a:solidFill>
              </a:rPr>
              <a:t>Ztráta</a:t>
            </a:r>
            <a:r>
              <a:rPr lang="cs-CZ" sz="2400" dirty="0" smtClean="0"/>
              <a:t> efektu</a:t>
            </a:r>
          </a:p>
          <a:p>
            <a:r>
              <a:rPr lang="cs-CZ" sz="4000" dirty="0" smtClean="0">
                <a:solidFill>
                  <a:srgbClr val="083643"/>
                </a:solidFill>
              </a:rPr>
              <a:t>S-křivky</a:t>
            </a:r>
            <a:r>
              <a:rPr lang="cs-CZ" sz="2400" dirty="0" smtClean="0"/>
              <a:t> ve specifických případech</a:t>
            </a:r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Č">
      <a:majorFont>
        <a:latin typeface="TeXGyreAdventor"/>
        <a:ea typeface=""/>
        <a:cs typeface=""/>
      </a:majorFont>
      <a:minorFont>
        <a:latin typeface="TeXGyreAdventor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Kancelář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Kancelář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Kancelář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10611</TotalTime>
  <Words>527</Words>
  <Application>Microsoft Office PowerPoint</Application>
  <PresentationFormat>Předvádění na obrazovce (4:3)</PresentationFormat>
  <Paragraphs>126</Paragraphs>
  <Slides>22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TeXGyreAdventor</vt:lpstr>
      <vt:lpstr>Calibri</vt:lpstr>
      <vt:lpstr>Motiv sady Office</vt:lpstr>
      <vt:lpstr>Microsoft Visio Drawing</vt:lpstr>
      <vt:lpstr>Dokument</vt:lpstr>
      <vt:lpstr>Snímek 0</vt:lpstr>
      <vt:lpstr>Co je to vlastně CNC stroj?</vt:lpstr>
      <vt:lpstr>Nedostatky současných řídicích systémů pro hobby použití</vt:lpstr>
      <vt:lpstr>Běžná koncepce systému</vt:lpstr>
      <vt:lpstr>Jak vyřešit generování signálu?</vt:lpstr>
      <vt:lpstr>Má koncepce systému</vt:lpstr>
      <vt:lpstr>Jak lépe akcelerovat?</vt:lpstr>
      <vt:lpstr>V čem spočívá síla S-křivek?</vt:lpstr>
      <vt:lpstr>Úskalí zrychlování</vt:lpstr>
      <vt:lpstr>Co je to ryv?</vt:lpstr>
      <vt:lpstr>Pohyb po oblouku</vt:lpstr>
      <vt:lpstr>Rozdělení úloh</vt:lpstr>
      <vt:lpstr>Interpolátor</vt:lpstr>
      <vt:lpstr>Vlastnosti interpolátoru</vt:lpstr>
      <vt:lpstr>Aplikace pro počítač</vt:lpstr>
      <vt:lpstr>Vlastnosti aplikace pro počítač</vt:lpstr>
      <vt:lpstr>Kompenzace nástroje</vt:lpstr>
      <vt:lpstr>Testování systému</vt:lpstr>
      <vt:lpstr>Zhodnocení výsledků</vt:lpstr>
      <vt:lpstr>Budoucnost projektu</vt:lpstr>
      <vt:lpstr>Dotazy</vt:lpstr>
      <vt:lpstr>Seznam použitých zdrojů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0</dc:title>
  <dc:creator>Honza</dc:creator>
  <cp:lastModifiedBy>Honza</cp:lastModifiedBy>
  <cp:revision>686</cp:revision>
  <dcterms:created xsi:type="dcterms:W3CDTF">2013-03-03T18:55:54Z</dcterms:created>
  <dcterms:modified xsi:type="dcterms:W3CDTF">2013-06-13T17:13:25Z</dcterms:modified>
</cp:coreProperties>
</file>